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sldIdLst>
    <p:sldId id="256" r:id="rId2"/>
    <p:sldId id="257" r:id="rId3"/>
    <p:sldId id="258" r:id="rId4"/>
    <p:sldId id="259" r:id="rId5"/>
    <p:sldId id="267" r:id="rId6"/>
    <p:sldId id="260" r:id="rId7"/>
    <p:sldId id="261" r:id="rId8"/>
    <p:sldId id="262" r:id="rId9"/>
    <p:sldId id="263" r:id="rId10"/>
    <p:sldId id="264" r:id="rId11"/>
    <p:sldId id="265" r:id="rId12"/>
    <p:sldId id="266" r:id="rId13"/>
    <p:sldId id="268" r:id="rId14"/>
    <p:sldId id="269" r:id="rId15"/>
    <p:sldId id="270" r:id="rId16"/>
    <p:sldId id="275" r:id="rId17"/>
    <p:sldId id="271"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590" autoAdjust="0"/>
  </p:normalViewPr>
  <p:slideViewPr>
    <p:cSldViewPr snapToGrid="0" snapToObjects="1">
      <p:cViewPr varScale="1">
        <p:scale>
          <a:sx n="89" d="100"/>
          <a:sy n="89" d="100"/>
        </p:scale>
        <p:origin x="-1216" y="-104"/>
      </p:cViewPr>
      <p:guideLst>
        <p:guide orient="horz" pos="2160"/>
        <p:guide pos="2880"/>
      </p:guideLst>
    </p:cSldViewPr>
  </p:slideViewPr>
  <p:outlineViewPr>
    <p:cViewPr>
      <p:scale>
        <a:sx n="33" d="100"/>
        <a:sy n="33" d="100"/>
      </p:scale>
      <p:origin x="0" y="625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CA"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February 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February 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February 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February 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CA"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CA"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February 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February 3,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CA"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CA"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CA"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February 3,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February 3, 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February 3,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CA"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CA"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February 3, 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CA"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CA"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February 3,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CA"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February 3, 2013</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c-sc.gc.ca/fn-an/food-guide-aliment/myguide-monguide/index-eng.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hc-sc.gc.ca/hl-vs/oral-bucco/disease-maladie/index-eng.php" TargetMode="External"/><Relationship Id="rId4" Type="http://schemas.openxmlformats.org/officeDocument/2006/relationships/hyperlink" Target="http://www.hc-sc.gc.ca/hl-vs/oral-bucco/disease-maladie/cancer-eng.php" TargetMode="External"/><Relationship Id="rId1" Type="http://schemas.openxmlformats.org/officeDocument/2006/relationships/slideLayout" Target="../slideLayouts/slideLayout2.xml"/><Relationship Id="rId2" Type="http://schemas.openxmlformats.org/officeDocument/2006/relationships/hyperlink" Target="http://www.hc-sc.gc.ca/hl-vs/iyh-vsv/environ/fluor-eng.ph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ringforkids.cps.ca/handouts/teens_and_slee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WtsSI-uyrQI" TargetMode="External"/><Relationship Id="rId3" Type="http://schemas.openxmlformats.org/officeDocument/2006/relationships/hyperlink" Target="http://www.youtube.com/watch?v=jrLBaJDwHyw"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ep.ca/guidelin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ranslationdirectory.com/glossaries/glossary328.php"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hyperlink" Target="http://www.phac-aspc.gc.ca/ph-sp/determinants/determinants-eng.php%23healthservices" TargetMode="External"/><Relationship Id="rId12" Type="http://schemas.openxmlformats.org/officeDocument/2006/relationships/hyperlink" Target="http://www.phac-aspc.gc.ca/ph-sp/determinants/determinants-eng.php%23gender" TargetMode="External"/><Relationship Id="rId13" Type="http://schemas.openxmlformats.org/officeDocument/2006/relationships/hyperlink" Target="http://www.phac-aspc.gc.ca/ph-sp/determinants/determinants-eng.php%23culture" TargetMode="External"/><Relationship Id="rId1" Type="http://schemas.openxmlformats.org/officeDocument/2006/relationships/slideLayout" Target="../slideLayouts/slideLayout2.xml"/><Relationship Id="rId2" Type="http://schemas.openxmlformats.org/officeDocument/2006/relationships/hyperlink" Target="http://www.phac-aspc.gc.ca/ph-sp/determinants/determinants-eng.php%23income" TargetMode="External"/><Relationship Id="rId3" Type="http://schemas.openxmlformats.org/officeDocument/2006/relationships/hyperlink" Target="http://www.phac-aspc.gc.ca/ph-sp/determinants/determinants-eng.php%23social1" TargetMode="External"/><Relationship Id="rId4" Type="http://schemas.openxmlformats.org/officeDocument/2006/relationships/hyperlink" Target="http://www.phac-aspc.gc.ca/ph-sp/determinants/determinants-eng.php%23education" TargetMode="External"/><Relationship Id="rId5" Type="http://schemas.openxmlformats.org/officeDocument/2006/relationships/hyperlink" Target="http://www.phac-aspc.gc.ca/ph-sp/determinants/determinants-eng.php%23employment" TargetMode="External"/><Relationship Id="rId6" Type="http://schemas.openxmlformats.org/officeDocument/2006/relationships/hyperlink" Target="http://www.phac-aspc.gc.ca/ph-sp/determinants/determinants-eng.php%23socenviron" TargetMode="External"/><Relationship Id="rId7" Type="http://schemas.openxmlformats.org/officeDocument/2006/relationships/hyperlink" Target="http://www.phac-aspc.gc.ca/ph-sp/determinants/determinants-eng.php%23physenviron" TargetMode="External"/><Relationship Id="rId8" Type="http://schemas.openxmlformats.org/officeDocument/2006/relationships/hyperlink" Target="http://www.phac-aspc.gc.ca/ph-sp/determinants/determinants-eng.php%23personalhealth" TargetMode="External"/><Relationship Id="rId9" Type="http://schemas.openxmlformats.org/officeDocument/2006/relationships/hyperlink" Target="http://www.phac-aspc.gc.ca/ph-sp/determinants/determinants-eng.php%23healthychild" TargetMode="External"/><Relationship Id="rId10" Type="http://schemas.openxmlformats.org/officeDocument/2006/relationships/hyperlink" Target="http://www.phac-aspc.gc.ca/ph-sp/determinants/determinants-eng.php%23genetic"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Athletic Science 10</a:t>
            </a:r>
            <a:endParaRPr lang="en-US" dirty="0"/>
          </a:p>
        </p:txBody>
      </p:sp>
      <p:sp>
        <p:nvSpPr>
          <p:cNvPr id="3" name="Subtitle 2"/>
          <p:cNvSpPr>
            <a:spLocks noGrp="1"/>
          </p:cNvSpPr>
          <p:nvPr>
            <p:ph type="subTitle" idx="1"/>
          </p:nvPr>
        </p:nvSpPr>
        <p:spPr/>
        <p:txBody>
          <a:bodyPr/>
          <a:lstStyle/>
          <a:p>
            <a:r>
              <a:rPr lang="en-US" dirty="0" smtClean="0"/>
              <a:t>Module 1: Health and Wellness Fundamentals</a:t>
            </a:r>
            <a:endParaRPr lang="en-US" dirty="0"/>
          </a:p>
        </p:txBody>
      </p:sp>
      <p:sp>
        <p:nvSpPr>
          <p:cNvPr id="4" name="TextBox 3"/>
          <p:cNvSpPr txBox="1"/>
          <p:nvPr/>
        </p:nvSpPr>
        <p:spPr>
          <a:xfrm>
            <a:off x="7848904" y="6211669"/>
            <a:ext cx="1295096" cy="646331"/>
          </a:xfrm>
          <a:prstGeom prst="rect">
            <a:avLst/>
          </a:prstGeom>
          <a:noFill/>
        </p:spPr>
        <p:txBody>
          <a:bodyPr wrap="none" rtlCol="0">
            <a:spAutoFit/>
          </a:bodyPr>
          <a:lstStyle/>
          <a:p>
            <a:r>
              <a:rPr lang="en-US" dirty="0" smtClean="0"/>
              <a:t>Mrs. Weber</a:t>
            </a:r>
          </a:p>
          <a:p>
            <a:r>
              <a:rPr lang="en-US" dirty="0" smtClean="0"/>
              <a:t>2013</a:t>
            </a:r>
            <a:endParaRPr lang="en-US" dirty="0"/>
          </a:p>
        </p:txBody>
      </p:sp>
    </p:spTree>
    <p:extLst>
      <p:ext uri="{BB962C8B-B14F-4D97-AF65-F5344CB8AC3E}">
        <p14:creationId xmlns:p14="http://schemas.microsoft.com/office/powerpoint/2010/main" val="12016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responsible for what role? </a:t>
            </a:r>
            <a:endParaRPr lang="en-US" dirty="0"/>
          </a:p>
        </p:txBody>
      </p:sp>
      <p:sp>
        <p:nvSpPr>
          <p:cNvPr id="3" name="Content Placeholder 2"/>
          <p:cNvSpPr>
            <a:spLocks noGrp="1"/>
          </p:cNvSpPr>
          <p:nvPr>
            <p:ph idx="1"/>
          </p:nvPr>
        </p:nvSpPr>
        <p:spPr>
          <a:xfrm>
            <a:off x="313957" y="914400"/>
            <a:ext cx="8277049" cy="4265218"/>
          </a:xfrm>
        </p:spPr>
        <p:txBody>
          <a:bodyPr>
            <a:noAutofit/>
          </a:bodyPr>
          <a:lstStyle/>
          <a:p>
            <a:r>
              <a:rPr lang="en-US" sz="1800" dirty="0" smtClean="0"/>
              <a:t>1. Federal agencies: Health Canada, Public Health Organization of Canada</a:t>
            </a:r>
          </a:p>
          <a:p>
            <a:pPr lvl="1"/>
            <a:r>
              <a:rPr lang="en-US" sz="1800" dirty="0"/>
              <a:t>http://</a:t>
            </a:r>
            <a:r>
              <a:rPr lang="en-US" sz="1800" dirty="0" err="1"/>
              <a:t>www.phac-aspc.gc.ca</a:t>
            </a:r>
            <a:r>
              <a:rPr lang="en-US" sz="1800" dirty="0"/>
              <a:t>/</a:t>
            </a:r>
            <a:r>
              <a:rPr lang="en-US" sz="1800" dirty="0" err="1"/>
              <a:t>about_apropos</a:t>
            </a:r>
            <a:r>
              <a:rPr lang="en-US" sz="1800" dirty="0"/>
              <a:t>/index-</a:t>
            </a:r>
            <a:r>
              <a:rPr lang="en-US" sz="1800" dirty="0" err="1" smtClean="0"/>
              <a:t>eng.php</a:t>
            </a:r>
            <a:endParaRPr lang="en-US" sz="1800" dirty="0" smtClean="0"/>
          </a:p>
          <a:p>
            <a:r>
              <a:rPr lang="en-US" sz="1800" dirty="0" smtClean="0"/>
              <a:t>2. Provincial agencies: Alberta </a:t>
            </a:r>
            <a:r>
              <a:rPr lang="en-US" sz="1800" dirty="0"/>
              <a:t>Health Services </a:t>
            </a:r>
            <a:endParaRPr lang="en-US" sz="1800" dirty="0" smtClean="0"/>
          </a:p>
          <a:p>
            <a:pPr lvl="1"/>
            <a:r>
              <a:rPr lang="en-US" sz="1800" dirty="0" smtClean="0"/>
              <a:t>http</a:t>
            </a:r>
            <a:r>
              <a:rPr lang="en-US" sz="1800" dirty="0"/>
              <a:t>://</a:t>
            </a:r>
            <a:r>
              <a:rPr lang="en-US" sz="1800" dirty="0" err="1"/>
              <a:t>www.health.alberta.ca</a:t>
            </a:r>
            <a:r>
              <a:rPr lang="en-US" sz="1800" dirty="0"/>
              <a:t>/services/</a:t>
            </a:r>
            <a:r>
              <a:rPr lang="en-US" sz="1800" dirty="0" err="1"/>
              <a:t>alberta</a:t>
            </a:r>
            <a:r>
              <a:rPr lang="en-US" sz="1800" dirty="0"/>
              <a:t>-health-</a:t>
            </a:r>
            <a:r>
              <a:rPr lang="en-US" sz="1800" dirty="0" err="1" smtClean="0"/>
              <a:t>services.html</a:t>
            </a:r>
            <a:endParaRPr lang="en-US" sz="1800" dirty="0"/>
          </a:p>
          <a:p>
            <a:r>
              <a:rPr lang="en-US" sz="1800" dirty="0" smtClean="0"/>
              <a:t>3. Community Agencies: Aboriginal Health, Car Seat Safety</a:t>
            </a:r>
          </a:p>
          <a:p>
            <a:pPr lvl="1"/>
            <a:r>
              <a:rPr lang="en-US" sz="1800" dirty="0"/>
              <a:t>http://</a:t>
            </a:r>
            <a:r>
              <a:rPr lang="en-US" sz="1800" dirty="0" err="1"/>
              <a:t>www.albertahealthservices.ca</a:t>
            </a:r>
            <a:r>
              <a:rPr lang="en-US" sz="1800" dirty="0"/>
              <a:t>/</a:t>
            </a:r>
            <a:r>
              <a:rPr lang="en-US" sz="1800" dirty="0" err="1"/>
              <a:t>facilities.asp?pid</a:t>
            </a:r>
            <a:r>
              <a:rPr lang="en-US" sz="1800" dirty="0"/>
              <a:t>=</a:t>
            </a:r>
            <a:r>
              <a:rPr lang="en-US" sz="1800" dirty="0" err="1"/>
              <a:t>facility&amp;rid</a:t>
            </a:r>
            <a:r>
              <a:rPr lang="en-US" sz="1800" dirty="0"/>
              <a:t>=</a:t>
            </a:r>
            <a:r>
              <a:rPr lang="en-US" sz="1800" dirty="0" smtClean="0"/>
              <a:t>1000259</a:t>
            </a:r>
            <a:endParaRPr lang="en-US" sz="1800" dirty="0"/>
          </a:p>
          <a:p>
            <a:r>
              <a:rPr lang="en-US" sz="1800" dirty="0" smtClean="0"/>
              <a:t>4. Nonprofit Organizations: </a:t>
            </a:r>
          </a:p>
          <a:p>
            <a:pPr lvl="1"/>
            <a:r>
              <a:rPr lang="sv-SE" sz="1800" dirty="0" smtClean="0"/>
              <a:t>http</a:t>
            </a:r>
            <a:r>
              <a:rPr lang="sv-SE" sz="1800" dirty="0"/>
              <a:t>://</a:t>
            </a:r>
            <a:r>
              <a:rPr lang="sv-SE" sz="1800" dirty="0" err="1"/>
              <a:t>culture.alberta.ca</a:t>
            </a:r>
            <a:r>
              <a:rPr lang="sv-SE" sz="1800" dirty="0"/>
              <a:t>/</a:t>
            </a:r>
            <a:r>
              <a:rPr lang="sv-SE" sz="1800" dirty="0" err="1"/>
              <a:t>anvsi</a:t>
            </a:r>
            <a:r>
              <a:rPr lang="sv-SE" sz="1800" dirty="0"/>
              <a:t>/</a:t>
            </a:r>
            <a:r>
              <a:rPr lang="sv-SE" sz="1800" dirty="0" err="1" smtClean="0"/>
              <a:t>faq.aspx</a:t>
            </a:r>
            <a:endParaRPr lang="en-US" sz="1800" dirty="0"/>
          </a:p>
          <a:p>
            <a:r>
              <a:rPr lang="en-US" sz="1800" dirty="0" smtClean="0"/>
              <a:t>5. Health Care Professionals: nurses, doctors</a:t>
            </a:r>
          </a:p>
          <a:p>
            <a:pPr lvl="1"/>
            <a:r>
              <a:rPr lang="is-IS" sz="1800" dirty="0"/>
              <a:t>http://www.hc-sc.gc.ca/fniah-spnia/services/nurs-infirm/index-</a:t>
            </a:r>
            <a:r>
              <a:rPr lang="is-IS" sz="1800" dirty="0" smtClean="0"/>
              <a:t>eng.php</a:t>
            </a:r>
            <a:endParaRPr lang="en-US" sz="1800" dirty="0"/>
          </a:p>
          <a:p>
            <a:r>
              <a:rPr lang="en-US" sz="1800" dirty="0" smtClean="0"/>
              <a:t>6. Individual Consumers: everyday Albertan/Canadian people</a:t>
            </a:r>
            <a:endParaRPr lang="en-US" sz="1800" dirty="0"/>
          </a:p>
        </p:txBody>
      </p:sp>
    </p:spTree>
    <p:extLst>
      <p:ext uri="{BB962C8B-B14F-4D97-AF65-F5344CB8AC3E}">
        <p14:creationId xmlns:p14="http://schemas.microsoft.com/office/powerpoint/2010/main" val="274971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Assignment #1: Role and Responsibilities</a:t>
            </a:r>
            <a:endParaRPr lang="en-US" sz="2400" dirty="0"/>
          </a:p>
        </p:txBody>
      </p:sp>
      <p:sp>
        <p:nvSpPr>
          <p:cNvPr id="3" name="Content Placeholder 2"/>
          <p:cNvSpPr>
            <a:spLocks noGrp="1"/>
          </p:cNvSpPr>
          <p:nvPr>
            <p:ph idx="1"/>
          </p:nvPr>
        </p:nvSpPr>
        <p:spPr>
          <a:xfrm>
            <a:off x="214061" y="914400"/>
            <a:ext cx="8662361" cy="4965584"/>
          </a:xfrm>
        </p:spPr>
        <p:txBody>
          <a:bodyPr>
            <a:noAutofit/>
          </a:bodyPr>
          <a:lstStyle/>
          <a:p>
            <a:r>
              <a:rPr lang="en-US" sz="1800" u="sng" dirty="0" smtClean="0"/>
              <a:t>RESEARCH</a:t>
            </a:r>
            <a:r>
              <a:rPr lang="en-US" sz="1800" dirty="0" smtClean="0"/>
              <a:t> the roles and responsibilities of those involved in health care (see previous slide)</a:t>
            </a:r>
            <a:endParaRPr lang="en-US" sz="1800" dirty="0"/>
          </a:p>
          <a:p>
            <a:r>
              <a:rPr lang="en-US" sz="1800" u="sng" dirty="0" smtClean="0"/>
              <a:t>SUMMARIZE</a:t>
            </a:r>
            <a:r>
              <a:rPr lang="en-US" sz="1800" dirty="0" smtClean="0"/>
              <a:t> these roles</a:t>
            </a:r>
            <a:endParaRPr lang="en-US" sz="1800" dirty="0"/>
          </a:p>
          <a:p>
            <a:r>
              <a:rPr lang="en-US" sz="1800" u="sng" dirty="0" smtClean="0"/>
              <a:t>CREATE</a:t>
            </a:r>
            <a:r>
              <a:rPr lang="en-US" sz="1800" dirty="0" smtClean="0"/>
              <a:t> a visual/poster/chart/brochure/presentation on these various roles and </a:t>
            </a:r>
            <a:r>
              <a:rPr lang="en-US" sz="1800" dirty="0" err="1" smtClean="0"/>
              <a:t>responsabilities</a:t>
            </a:r>
            <a:endParaRPr lang="en-US" sz="1800" dirty="0" smtClean="0"/>
          </a:p>
          <a:p>
            <a:endParaRPr lang="en-US" sz="1800" dirty="0"/>
          </a:p>
          <a:p>
            <a:r>
              <a:rPr lang="en-US" sz="1800" dirty="0" err="1" smtClean="0"/>
              <a:t>Requirments</a:t>
            </a:r>
            <a:r>
              <a:rPr lang="en-US" sz="1800" dirty="0" smtClean="0"/>
              <a:t>: </a:t>
            </a:r>
          </a:p>
          <a:p>
            <a:pPr>
              <a:buFontTx/>
              <a:buChar char="-"/>
            </a:pPr>
            <a:r>
              <a:rPr lang="en-US" sz="1800" dirty="0" smtClean="0"/>
              <a:t>Must cite any sources used, and pictures </a:t>
            </a:r>
          </a:p>
          <a:p>
            <a:pPr>
              <a:buFontTx/>
              <a:buChar char="-"/>
            </a:pPr>
            <a:r>
              <a:rPr lang="en-US" sz="1800" dirty="0" smtClean="0"/>
              <a:t>Must be in your own words and easy to understand</a:t>
            </a:r>
          </a:p>
          <a:p>
            <a:pPr>
              <a:buFontTx/>
              <a:buChar char="-"/>
            </a:pPr>
            <a:r>
              <a:rPr lang="en-US" sz="1800" dirty="0" smtClean="0"/>
              <a:t>Must cover all the people on the previous slide</a:t>
            </a:r>
          </a:p>
          <a:p>
            <a:pPr>
              <a:buFontTx/>
              <a:buChar char="-"/>
            </a:pPr>
            <a:r>
              <a:rPr lang="en-US" sz="1800" dirty="0" smtClean="0"/>
              <a:t>Must be visually appealing, contain accurate information and be comprehensive in information</a:t>
            </a:r>
            <a:endParaRPr lang="en-US" sz="1800" dirty="0"/>
          </a:p>
          <a:p>
            <a:pPr marL="0" indent="0"/>
            <a:r>
              <a:rPr lang="en-US" sz="1800" dirty="0" smtClean="0"/>
              <a:t>Evaluation: </a:t>
            </a:r>
            <a:r>
              <a:rPr lang="en-US" sz="1800" dirty="0"/>
              <a:t> </a:t>
            </a:r>
            <a:r>
              <a:rPr lang="en-US" sz="1800" dirty="0" smtClean="0"/>
              <a:t>    /16</a:t>
            </a:r>
            <a:endParaRPr lang="en-US" sz="1800" dirty="0"/>
          </a:p>
        </p:txBody>
      </p:sp>
    </p:spTree>
    <p:extLst>
      <p:ext uri="{BB962C8B-B14F-4D97-AF65-F5344CB8AC3E}">
        <p14:creationId xmlns:p14="http://schemas.microsoft.com/office/powerpoint/2010/main" val="2268431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Wellness – Definitions Related to </a:t>
            </a:r>
            <a:endParaRPr lang="en-US" dirty="0"/>
          </a:p>
        </p:txBody>
      </p:sp>
      <p:sp>
        <p:nvSpPr>
          <p:cNvPr id="3" name="Content Placeholder 2"/>
          <p:cNvSpPr>
            <a:spLocks noGrp="1"/>
          </p:cNvSpPr>
          <p:nvPr>
            <p:ph idx="1"/>
          </p:nvPr>
        </p:nvSpPr>
        <p:spPr/>
        <p:txBody>
          <a:bodyPr/>
          <a:lstStyle/>
          <a:p>
            <a:r>
              <a:rPr lang="en-US" dirty="0" smtClean="0"/>
              <a:t>Physical Wellness: </a:t>
            </a:r>
          </a:p>
          <a:p>
            <a:endParaRPr lang="en-US" dirty="0"/>
          </a:p>
          <a:p>
            <a:r>
              <a:rPr lang="en-US" dirty="0" smtClean="0"/>
              <a:t>Emotional Wellness: </a:t>
            </a:r>
          </a:p>
          <a:p>
            <a:endParaRPr lang="en-US" dirty="0"/>
          </a:p>
          <a:p>
            <a:r>
              <a:rPr lang="en-US" dirty="0" smtClean="0"/>
              <a:t>Spiritual Wellness: </a:t>
            </a:r>
          </a:p>
          <a:p>
            <a:endParaRPr lang="en-US" dirty="0"/>
          </a:p>
          <a:p>
            <a:r>
              <a:rPr lang="en-US" dirty="0" smtClean="0"/>
              <a:t>Intellectual Wellness: </a:t>
            </a:r>
          </a:p>
          <a:p>
            <a:endParaRPr lang="en-US" dirty="0"/>
          </a:p>
          <a:p>
            <a:r>
              <a:rPr lang="en-US" dirty="0" smtClean="0"/>
              <a:t>Social Wellness: </a:t>
            </a:r>
          </a:p>
        </p:txBody>
      </p:sp>
    </p:spTree>
    <p:extLst>
      <p:ext uri="{BB962C8B-B14F-4D97-AF65-F5344CB8AC3E}">
        <p14:creationId xmlns:p14="http://schemas.microsoft.com/office/powerpoint/2010/main" val="423490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Wellness – Definitions related to</a:t>
            </a:r>
            <a:endParaRPr lang="en-US" dirty="0"/>
          </a:p>
        </p:txBody>
      </p:sp>
      <p:sp>
        <p:nvSpPr>
          <p:cNvPr id="3" name="Content Placeholder 2"/>
          <p:cNvSpPr>
            <a:spLocks noGrp="1"/>
          </p:cNvSpPr>
          <p:nvPr>
            <p:ph idx="1"/>
          </p:nvPr>
        </p:nvSpPr>
        <p:spPr/>
        <p:txBody>
          <a:bodyPr/>
          <a:lstStyle/>
          <a:p>
            <a:r>
              <a:rPr lang="en-US" dirty="0" smtClean="0"/>
              <a:t>Active Living: </a:t>
            </a:r>
          </a:p>
          <a:p>
            <a:endParaRPr lang="en-US" dirty="0" smtClean="0"/>
          </a:p>
          <a:p>
            <a:endParaRPr lang="en-US" dirty="0"/>
          </a:p>
          <a:p>
            <a:r>
              <a:rPr lang="en-US" dirty="0" smtClean="0"/>
              <a:t>Physical activity: </a:t>
            </a:r>
          </a:p>
          <a:p>
            <a:endParaRPr lang="en-US" dirty="0"/>
          </a:p>
          <a:p>
            <a:endParaRPr lang="en-US" dirty="0" smtClean="0"/>
          </a:p>
          <a:p>
            <a:r>
              <a:rPr lang="en-US" dirty="0" smtClean="0"/>
              <a:t>Physical Fitness: </a:t>
            </a:r>
          </a:p>
          <a:p>
            <a:endParaRPr lang="en-US" dirty="0"/>
          </a:p>
          <a:p>
            <a:endParaRPr lang="en-US" dirty="0" smtClean="0"/>
          </a:p>
          <a:p>
            <a:endParaRPr lang="en-US" dirty="0" smtClean="0"/>
          </a:p>
        </p:txBody>
      </p:sp>
    </p:spTree>
    <p:extLst>
      <p:ext uri="{BB962C8B-B14F-4D97-AF65-F5344CB8AC3E}">
        <p14:creationId xmlns:p14="http://schemas.microsoft.com/office/powerpoint/2010/main" val="644685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Wellness – Definitions related to</a:t>
            </a:r>
            <a:endParaRPr lang="en-US" dirty="0"/>
          </a:p>
        </p:txBody>
      </p:sp>
      <p:sp>
        <p:nvSpPr>
          <p:cNvPr id="3" name="Content Placeholder 2"/>
          <p:cNvSpPr>
            <a:spLocks noGrp="1"/>
          </p:cNvSpPr>
          <p:nvPr>
            <p:ph idx="1"/>
          </p:nvPr>
        </p:nvSpPr>
        <p:spPr/>
        <p:txBody>
          <a:bodyPr/>
          <a:lstStyle/>
          <a:p>
            <a:r>
              <a:rPr lang="en-US" dirty="0" smtClean="0"/>
              <a:t>Healthy Eating: </a:t>
            </a:r>
          </a:p>
          <a:p>
            <a:endParaRPr lang="en-US" dirty="0"/>
          </a:p>
          <a:p>
            <a:endParaRPr lang="en-US" dirty="0" smtClean="0"/>
          </a:p>
          <a:p>
            <a:r>
              <a:rPr lang="en-US" dirty="0" smtClean="0"/>
              <a:t>Psycho-social Wellness: </a:t>
            </a:r>
          </a:p>
          <a:p>
            <a:endParaRPr lang="en-US" dirty="0"/>
          </a:p>
          <a:p>
            <a:endParaRPr lang="en-US" dirty="0" smtClean="0"/>
          </a:p>
          <a:p>
            <a:r>
              <a:rPr lang="en-US" dirty="0" smtClean="0"/>
              <a:t>Quality of Life: </a:t>
            </a:r>
          </a:p>
          <a:p>
            <a:endParaRPr lang="en-US" dirty="0"/>
          </a:p>
          <a:p>
            <a:endParaRPr lang="en-US" dirty="0" smtClean="0"/>
          </a:p>
          <a:p>
            <a:r>
              <a:rPr lang="en-US" dirty="0" smtClean="0"/>
              <a:t>Personal Life Choices: </a:t>
            </a:r>
            <a:endParaRPr lang="en-US" dirty="0"/>
          </a:p>
        </p:txBody>
      </p:sp>
    </p:spTree>
    <p:extLst>
      <p:ext uri="{BB962C8B-B14F-4D97-AF65-F5344CB8AC3E}">
        <p14:creationId xmlns:p14="http://schemas.microsoft.com/office/powerpoint/2010/main" val="3943984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Optimize P.H &amp; W. -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Where do you go to find out new health information? </a:t>
            </a:r>
          </a:p>
          <a:p>
            <a:pPr>
              <a:buFontTx/>
              <a:buChar char="-"/>
            </a:pPr>
            <a:r>
              <a:rPr lang="en-US" dirty="0" smtClean="0"/>
              <a:t>List some: </a:t>
            </a:r>
          </a:p>
          <a:p>
            <a:pPr lvl="3">
              <a:buFontTx/>
              <a:buChar char="-"/>
            </a:pPr>
            <a:r>
              <a:rPr lang="en-US" dirty="0" smtClean="0"/>
              <a:t>Internet sites (be specific)</a:t>
            </a:r>
          </a:p>
          <a:p>
            <a:pPr lvl="3">
              <a:buFontTx/>
              <a:buChar char="-"/>
            </a:pPr>
            <a:r>
              <a:rPr lang="en-US" dirty="0" smtClean="0"/>
              <a:t>Stores</a:t>
            </a:r>
          </a:p>
          <a:p>
            <a:pPr lvl="3">
              <a:buFontTx/>
              <a:buChar char="-"/>
            </a:pPr>
            <a:r>
              <a:rPr lang="en-US" dirty="0" smtClean="0"/>
              <a:t>Peers</a:t>
            </a:r>
            <a:endParaRPr lang="en-US" dirty="0"/>
          </a:p>
          <a:p>
            <a:pPr marL="0" indent="0"/>
            <a:r>
              <a:rPr lang="en-US" dirty="0" smtClean="0"/>
              <a:t>Is it reliable? YES/NO…..why? (explain)</a:t>
            </a:r>
          </a:p>
          <a:p>
            <a:pPr marL="0" indent="0"/>
            <a:endParaRPr lang="en-US" dirty="0"/>
          </a:p>
          <a:p>
            <a:pPr marL="0" indent="0"/>
            <a:r>
              <a:rPr lang="en-US" dirty="0" smtClean="0"/>
              <a:t>Create a list of websites/places you could go for reliable health information: </a:t>
            </a:r>
          </a:p>
          <a:p>
            <a:pPr marL="0" indent="0"/>
            <a:r>
              <a:rPr lang="en-US" dirty="0" smtClean="0"/>
              <a:t>- </a:t>
            </a:r>
          </a:p>
          <a:p>
            <a:pPr marL="0" indent="0"/>
            <a:r>
              <a:rPr lang="en-US" dirty="0" smtClean="0"/>
              <a:t>- </a:t>
            </a:r>
          </a:p>
          <a:p>
            <a:pPr marL="0" indent="0"/>
            <a:r>
              <a:rPr lang="en-US" dirty="0" smtClean="0"/>
              <a:t>- </a:t>
            </a:r>
          </a:p>
          <a:p>
            <a:pPr marL="0" indent="0"/>
            <a:r>
              <a:rPr lang="en-US" dirty="0" smtClean="0"/>
              <a:t>- </a:t>
            </a:r>
          </a:p>
        </p:txBody>
      </p:sp>
    </p:spTree>
    <p:extLst>
      <p:ext uri="{BB962C8B-B14F-4D97-AF65-F5344CB8AC3E}">
        <p14:creationId xmlns:p14="http://schemas.microsoft.com/office/powerpoint/2010/main" val="1768789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Canada’s Food Guide</a:t>
            </a:r>
            <a:endParaRPr lang="en-US" dirty="0"/>
          </a:p>
        </p:txBody>
      </p:sp>
      <p:pic>
        <p:nvPicPr>
          <p:cNvPr id="12" name="Content Placeholder 11" descr="view_eatwell_vue_bienmang-eng.pdf"/>
          <p:cNvPicPr>
            <a:picLocks noGrp="1" noChangeAspect="1"/>
          </p:cNvPicPr>
          <p:nvPr>
            <p:ph sz="half" idx="1"/>
          </p:nvPr>
        </p:nvPicPr>
        <p:blipFill>
          <a:blip r:embed="rId2">
            <a:extLst>
              <a:ext uri="{28A0092B-C50C-407E-A947-70E740481C1C}">
                <a14:useLocalDpi xmlns:a14="http://schemas.microsoft.com/office/drawing/2010/main" val="0"/>
              </a:ext>
            </a:extLst>
          </a:blip>
          <a:srcRect l="5353" r="5353"/>
          <a:stretch>
            <a:fillRect/>
          </a:stretch>
        </p:blipFill>
        <p:spPr>
          <a:xfrm>
            <a:off x="-6909" y="914400"/>
            <a:ext cx="8350810" cy="4122529"/>
          </a:xfrm>
        </p:spPr>
      </p:pic>
    </p:spTree>
    <p:extLst>
      <p:ext uri="{BB962C8B-B14F-4D97-AF65-F5344CB8AC3E}">
        <p14:creationId xmlns:p14="http://schemas.microsoft.com/office/powerpoint/2010/main" val="1562108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Canada’s Food Guide</a:t>
            </a:r>
            <a:endParaRPr lang="en-US" dirty="0"/>
          </a:p>
        </p:txBody>
      </p:sp>
      <p:pic>
        <p:nvPicPr>
          <p:cNvPr id="4" name="Content Placeholder 3" descr="view_eatwell_vue_bienmang-eng.pdf"/>
          <p:cNvPicPr>
            <a:picLocks noGrp="1" noChangeAspect="1"/>
          </p:cNvPicPr>
          <p:nvPr>
            <p:ph idx="1"/>
          </p:nvPr>
        </p:nvPicPr>
        <p:blipFill>
          <a:blip r:embed="rId2">
            <a:extLst>
              <a:ext uri="{28A0092B-C50C-407E-A947-70E740481C1C}">
                <a14:useLocalDpi xmlns:a14="http://schemas.microsoft.com/office/drawing/2010/main" val="0"/>
              </a:ext>
            </a:extLst>
          </a:blip>
          <a:srcRect l="3690" r="3690"/>
          <a:stretch>
            <a:fillRect/>
          </a:stretch>
        </p:blipFill>
        <p:spPr>
          <a:xfrm>
            <a:off x="156978" y="914400"/>
            <a:ext cx="8845651" cy="3867888"/>
          </a:xfrm>
        </p:spPr>
      </p:pic>
    </p:spTree>
    <p:extLst>
      <p:ext uri="{BB962C8B-B14F-4D97-AF65-F5344CB8AC3E}">
        <p14:creationId xmlns:p14="http://schemas.microsoft.com/office/powerpoint/2010/main" val="4157013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 Food Guide Questions: </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a:t>Canada's first food guide, the Official Food Rules, was introduced to the public in </a:t>
            </a:r>
            <a:r>
              <a:rPr lang="en-US" dirty="0" smtClean="0"/>
              <a:t>July 1942</a:t>
            </a:r>
            <a:r>
              <a:rPr lang="en-US" dirty="0"/>
              <a:t>. </a:t>
            </a:r>
            <a:endParaRPr lang="en-US" dirty="0" smtClean="0"/>
          </a:p>
          <a:p>
            <a:pPr lvl="1"/>
            <a:r>
              <a:rPr lang="en-US" dirty="0" smtClean="0"/>
              <a:t>This </a:t>
            </a:r>
            <a:r>
              <a:rPr lang="en-US" dirty="0"/>
              <a:t>guide acknowledged wartime food rationing, while endeavoring to prevent nutritional deficiencies and to improve the health of Canadians. </a:t>
            </a:r>
            <a:endParaRPr lang="en-US" dirty="0" smtClean="0"/>
          </a:p>
          <a:p>
            <a:pPr lvl="1"/>
            <a:r>
              <a:rPr lang="en-US" dirty="0" smtClean="0"/>
              <a:t>Since </a:t>
            </a:r>
            <a:r>
              <a:rPr lang="en-US" dirty="0"/>
              <a:t>1942, the food guide has been transformed many times - it has adopted new names, new looks, and new messages, yet has never wavered from its original purpose of guiding food selection and promoting the nutritional health of Canadians</a:t>
            </a:r>
            <a:r>
              <a:rPr lang="en-US" dirty="0" smtClean="0"/>
              <a:t>.</a:t>
            </a:r>
          </a:p>
          <a:p>
            <a:pPr lvl="1"/>
            <a:endParaRPr lang="en-US" dirty="0"/>
          </a:p>
          <a:p>
            <a:pPr marL="0" lvl="1" indent="0">
              <a:buNone/>
            </a:pPr>
            <a:r>
              <a:rPr lang="en-US" b="1" dirty="0" smtClean="0"/>
              <a:t>List 6 IMPORTANT parts of the Food Guide and WHAT THEY TELL YOU:</a:t>
            </a:r>
          </a:p>
          <a:p>
            <a:pPr marL="0" lvl="1" indent="0">
              <a:buNone/>
            </a:pPr>
            <a:r>
              <a:rPr lang="en-US" dirty="0" smtClean="0"/>
              <a:t>1. </a:t>
            </a:r>
          </a:p>
          <a:p>
            <a:pPr marL="0" lvl="1" indent="0">
              <a:buNone/>
            </a:pPr>
            <a:r>
              <a:rPr lang="en-US" dirty="0" smtClean="0"/>
              <a:t>2. </a:t>
            </a:r>
          </a:p>
          <a:p>
            <a:pPr marL="0" lvl="1" indent="0">
              <a:buNone/>
            </a:pPr>
            <a:r>
              <a:rPr lang="en-US" dirty="0" smtClean="0"/>
              <a:t>3. </a:t>
            </a:r>
          </a:p>
          <a:p>
            <a:pPr marL="0" lvl="1" indent="0">
              <a:buNone/>
            </a:pPr>
            <a:r>
              <a:rPr lang="en-US" dirty="0" smtClean="0"/>
              <a:t>4. </a:t>
            </a:r>
          </a:p>
          <a:p>
            <a:pPr marL="0" lvl="1" indent="0">
              <a:buNone/>
            </a:pPr>
            <a:r>
              <a:rPr lang="en-US" dirty="0" smtClean="0"/>
              <a:t>5. </a:t>
            </a:r>
          </a:p>
          <a:p>
            <a:pPr marL="0" lvl="1" indent="0">
              <a:buNone/>
            </a:pPr>
            <a:r>
              <a:rPr lang="en-US" dirty="0" smtClean="0"/>
              <a:t>6. </a:t>
            </a:r>
            <a:endParaRPr lang="en-US" dirty="0"/>
          </a:p>
        </p:txBody>
      </p:sp>
    </p:spTree>
    <p:extLst>
      <p:ext uri="{BB962C8B-B14F-4D97-AF65-F5344CB8AC3E}">
        <p14:creationId xmlns:p14="http://schemas.microsoft.com/office/powerpoint/2010/main" val="1738128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#2- My Food Guide</a:t>
            </a:r>
            <a:endParaRPr lang="en-US" dirty="0"/>
          </a:p>
        </p:txBody>
      </p:sp>
      <p:sp>
        <p:nvSpPr>
          <p:cNvPr id="3" name="Content Placeholder 2"/>
          <p:cNvSpPr>
            <a:spLocks noGrp="1"/>
          </p:cNvSpPr>
          <p:nvPr>
            <p:ph idx="1"/>
          </p:nvPr>
        </p:nvSpPr>
        <p:spPr/>
        <p:txBody>
          <a:bodyPr/>
          <a:lstStyle/>
          <a:p>
            <a:r>
              <a:rPr lang="en-US" dirty="0" smtClean="0"/>
              <a:t>Follow the link: </a:t>
            </a:r>
          </a:p>
          <a:p>
            <a:r>
              <a:rPr lang="en-US" dirty="0" smtClean="0">
                <a:hlinkClick r:id="rId2"/>
              </a:rPr>
              <a:t>http://www.hc-sc.gc.ca/fn-an/food-guide-aliment/myguide-monguide/index-eng.php</a:t>
            </a:r>
            <a:endParaRPr lang="en-US" dirty="0" smtClean="0"/>
          </a:p>
          <a:p>
            <a:endParaRPr lang="en-US" dirty="0" smtClean="0"/>
          </a:p>
          <a:p>
            <a:pPr>
              <a:buFontTx/>
              <a:buChar char="-"/>
            </a:pPr>
            <a:r>
              <a:rPr lang="en-US" dirty="0" smtClean="0"/>
              <a:t>Create your own food guide to follow as part of your Personal Wellness Plan. </a:t>
            </a:r>
          </a:p>
          <a:p>
            <a:pPr>
              <a:buFontTx/>
              <a:buChar char="-"/>
            </a:pPr>
            <a:r>
              <a:rPr lang="en-US" dirty="0" smtClean="0"/>
              <a:t>This will be 1 part of the final unit project. Make sure you KEEP THIS as a document. </a:t>
            </a:r>
          </a:p>
          <a:p>
            <a:pPr>
              <a:buFontTx/>
              <a:buChar char="-"/>
            </a:pPr>
            <a:endParaRPr lang="en-US" dirty="0"/>
          </a:p>
        </p:txBody>
      </p:sp>
    </p:spTree>
    <p:extLst>
      <p:ext uri="{BB962C8B-B14F-4D97-AF65-F5344CB8AC3E}">
        <p14:creationId xmlns:p14="http://schemas.microsoft.com/office/powerpoint/2010/main" val="57368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10" y="60841"/>
            <a:ext cx="7520940" cy="548640"/>
          </a:xfrm>
        </p:spPr>
        <p:txBody>
          <a:bodyPr/>
          <a:lstStyle/>
          <a:p>
            <a:r>
              <a:rPr lang="en-US" u="sng" dirty="0" smtClean="0"/>
              <a:t>Outcomes</a:t>
            </a:r>
            <a:endParaRPr lang="en-US" u="sng" dirty="0"/>
          </a:p>
        </p:txBody>
      </p:sp>
      <p:sp>
        <p:nvSpPr>
          <p:cNvPr id="3" name="Content Placeholder 2"/>
          <p:cNvSpPr>
            <a:spLocks noGrp="1"/>
          </p:cNvSpPr>
          <p:nvPr>
            <p:ph idx="1"/>
          </p:nvPr>
        </p:nvSpPr>
        <p:spPr>
          <a:xfrm>
            <a:off x="275410" y="517684"/>
            <a:ext cx="8553016" cy="4867739"/>
          </a:xfrm>
        </p:spPr>
        <p:txBody>
          <a:bodyPr>
            <a:normAutofit/>
          </a:bodyPr>
          <a:lstStyle/>
          <a:p>
            <a:pPr>
              <a:buAutoNum type="arabicPeriod"/>
            </a:pPr>
            <a:r>
              <a:rPr lang="en-US" dirty="0" smtClean="0"/>
              <a:t>What does it mean to be in good health according to Canadian society? </a:t>
            </a:r>
          </a:p>
          <a:p>
            <a:pPr marL="0" indent="0"/>
            <a:r>
              <a:rPr lang="en-US" dirty="0"/>
              <a:t>	</a:t>
            </a:r>
            <a:r>
              <a:rPr lang="en-US" dirty="0" smtClean="0"/>
              <a:t>- international and national definitions of health and wellness</a:t>
            </a:r>
          </a:p>
          <a:p>
            <a:pPr marL="0" indent="0"/>
            <a:r>
              <a:rPr lang="en-US" dirty="0"/>
              <a:t>	</a:t>
            </a:r>
            <a:r>
              <a:rPr lang="en-US" dirty="0" smtClean="0"/>
              <a:t>- twelve key determinants of health according to Health Canada</a:t>
            </a:r>
          </a:p>
          <a:p>
            <a:pPr marL="0" indent="0"/>
            <a:r>
              <a:rPr lang="en-US" dirty="0"/>
              <a:t>	</a:t>
            </a:r>
            <a:r>
              <a:rPr lang="en-US" dirty="0" smtClean="0"/>
              <a:t>- who uses these health determinants? </a:t>
            </a:r>
          </a:p>
          <a:p>
            <a:pPr marL="0" indent="0"/>
            <a:r>
              <a:rPr lang="en-US" dirty="0"/>
              <a:t>	</a:t>
            </a:r>
            <a:r>
              <a:rPr lang="en-US" dirty="0" smtClean="0"/>
              <a:t>- roles and responsibilities of individuals/government/community</a:t>
            </a:r>
          </a:p>
          <a:p>
            <a:pPr marL="0" indent="0"/>
            <a:r>
              <a:rPr lang="en-US" dirty="0" smtClean="0"/>
              <a:t>2. Dimensions of wellness and factors affecting personal wellness</a:t>
            </a:r>
          </a:p>
          <a:p>
            <a:pPr marL="0" indent="0"/>
            <a:r>
              <a:rPr lang="en-US" dirty="0"/>
              <a:t>	</a:t>
            </a:r>
            <a:r>
              <a:rPr lang="en-US" dirty="0" smtClean="0"/>
              <a:t>- define wellness (physical/emotional/spiritual/intellectual/social)</a:t>
            </a:r>
          </a:p>
          <a:p>
            <a:pPr marL="0" indent="0"/>
            <a:r>
              <a:rPr lang="en-US" dirty="0"/>
              <a:t>	</a:t>
            </a:r>
            <a:r>
              <a:rPr lang="en-US" dirty="0" smtClean="0"/>
              <a:t>- Strategies to optimize health and wellness </a:t>
            </a:r>
          </a:p>
          <a:p>
            <a:pPr marL="0" indent="0"/>
            <a:r>
              <a:rPr lang="en-US" dirty="0" smtClean="0"/>
              <a:t>3. Hand washing importance and technique</a:t>
            </a:r>
          </a:p>
          <a:p>
            <a:pPr marL="0" indent="0"/>
            <a:r>
              <a:rPr lang="en-US" dirty="0" smtClean="0"/>
              <a:t>4. Apply basic principles of movement that contribute to health and wellness</a:t>
            </a:r>
          </a:p>
          <a:p>
            <a:pPr marL="0" indent="0"/>
            <a:r>
              <a:rPr lang="en-US" dirty="0" smtClean="0"/>
              <a:t>5. Explain basic principles of anatomy, physiology, and disease related to systems of the human body</a:t>
            </a:r>
          </a:p>
          <a:p>
            <a:pPr marL="0" indent="0"/>
            <a:r>
              <a:rPr lang="en-US" dirty="0" smtClean="0"/>
              <a:t>6. Basic legal obligation of people in health care, volunteer, community support and recreation settings</a:t>
            </a:r>
          </a:p>
          <a:p>
            <a:pPr>
              <a:buAutoNum type="arabicPeriod"/>
            </a:pPr>
            <a:endParaRPr lang="en-US" dirty="0"/>
          </a:p>
          <a:p>
            <a:pPr>
              <a:buAutoNum type="arabicPeriod"/>
            </a:pPr>
            <a:endParaRPr lang="en-US" dirty="0"/>
          </a:p>
        </p:txBody>
      </p:sp>
    </p:spTree>
    <p:extLst>
      <p:ext uri="{BB962C8B-B14F-4D97-AF65-F5344CB8AC3E}">
        <p14:creationId xmlns:p14="http://schemas.microsoft.com/office/powerpoint/2010/main" val="1709550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Oral Care – Health Canada Recommendations</a:t>
            </a:r>
            <a:endParaRPr lang="en-US" sz="2400" dirty="0"/>
          </a:p>
        </p:txBody>
      </p:sp>
      <p:sp>
        <p:nvSpPr>
          <p:cNvPr id="3" name="Content Placeholder 2"/>
          <p:cNvSpPr>
            <a:spLocks noGrp="1"/>
          </p:cNvSpPr>
          <p:nvPr>
            <p:ph idx="1"/>
          </p:nvPr>
        </p:nvSpPr>
        <p:spPr/>
        <p:txBody>
          <a:bodyPr/>
          <a:lstStyle/>
          <a:p>
            <a:pPr lvl="1"/>
            <a:r>
              <a:rPr lang="en-US" dirty="0"/>
              <a:t>Oral health refers to the health of your teeth and your mouth. Maintaining good oral health includes keeping your teeth free from cavities and keeping your gums free from disease.</a:t>
            </a:r>
          </a:p>
          <a:p>
            <a:pPr lvl="1"/>
            <a:r>
              <a:rPr lang="en-US" dirty="0"/>
              <a:t>Poor oral health can affect more than just your mouth; it can affect other areas of your body as well. In fact there is now research that shows the connection between poor oral health and systemic disease such as diabetes in people of all ages and respiratory diseases particularly among elderly people. Also there is new research now pointing to possible connections between oral health and other systemic conditions such as heart disease and premature, low birth weight babies.</a:t>
            </a:r>
            <a:endParaRPr lang="en-US" dirty="0" smtClean="0"/>
          </a:p>
          <a:p>
            <a:endParaRPr lang="en-US" dirty="0" smtClean="0"/>
          </a:p>
          <a:p>
            <a:r>
              <a:rPr lang="en-US" dirty="0" smtClean="0"/>
              <a:t>Wow….so what can you do to improve your oral health (and essentially your overall health? </a:t>
            </a:r>
          </a:p>
          <a:p>
            <a:endParaRPr lang="en-US" dirty="0"/>
          </a:p>
          <a:p>
            <a:endParaRPr lang="en-US" dirty="0"/>
          </a:p>
        </p:txBody>
      </p:sp>
    </p:spTree>
    <p:extLst>
      <p:ext uri="{BB962C8B-B14F-4D97-AF65-F5344CB8AC3E}">
        <p14:creationId xmlns:p14="http://schemas.microsoft.com/office/powerpoint/2010/main" val="2649714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Health – What can I do</a:t>
            </a:r>
            <a:endParaRPr lang="en-US" dirty="0"/>
          </a:p>
        </p:txBody>
      </p:sp>
      <p:sp>
        <p:nvSpPr>
          <p:cNvPr id="3" name="Content Placeholder 2"/>
          <p:cNvSpPr>
            <a:spLocks noGrp="1"/>
          </p:cNvSpPr>
          <p:nvPr>
            <p:ph idx="1"/>
          </p:nvPr>
        </p:nvSpPr>
        <p:spPr/>
        <p:txBody>
          <a:bodyPr>
            <a:noAutofit/>
          </a:bodyPr>
          <a:lstStyle/>
          <a:p>
            <a:pPr lvl="1"/>
            <a:r>
              <a:rPr lang="en-US" b="0" dirty="0">
                <a:solidFill>
                  <a:srgbClr val="000000"/>
                </a:solidFill>
              </a:rPr>
              <a:t>Brush and floss daily. Learn more </a:t>
            </a:r>
            <a:r>
              <a:rPr lang="en-US" b="0" dirty="0" smtClean="0">
                <a:solidFill>
                  <a:srgbClr val="000000"/>
                </a:solidFill>
              </a:rPr>
              <a:t>about oral hygiene practices for all ages </a:t>
            </a:r>
          </a:p>
          <a:p>
            <a:pPr lvl="1"/>
            <a:r>
              <a:rPr lang="en-US" b="0" dirty="0" smtClean="0">
                <a:solidFill>
                  <a:srgbClr val="000000"/>
                </a:solidFill>
              </a:rPr>
              <a:t>Eat </a:t>
            </a:r>
            <a:r>
              <a:rPr lang="en-US" b="0" dirty="0">
                <a:solidFill>
                  <a:srgbClr val="000000"/>
                </a:solidFill>
              </a:rPr>
              <a:t>a healthy diet according </a:t>
            </a:r>
            <a:r>
              <a:rPr lang="en-US" b="0" dirty="0" smtClean="0">
                <a:solidFill>
                  <a:srgbClr val="000000"/>
                </a:solidFill>
              </a:rPr>
              <a:t>to Canada’s Food Guide </a:t>
            </a:r>
          </a:p>
          <a:p>
            <a:pPr lvl="1"/>
            <a:r>
              <a:rPr lang="en-US" b="0" dirty="0" smtClean="0">
                <a:solidFill>
                  <a:srgbClr val="000000"/>
                </a:solidFill>
              </a:rPr>
              <a:t>Find </a:t>
            </a:r>
            <a:r>
              <a:rPr lang="en-US" b="0" dirty="0">
                <a:solidFill>
                  <a:srgbClr val="000000"/>
                </a:solidFill>
              </a:rPr>
              <a:t>out if your municipal water </a:t>
            </a:r>
            <a:r>
              <a:rPr lang="en-US" b="0" dirty="0" smtClean="0">
                <a:solidFill>
                  <a:srgbClr val="000000"/>
                </a:solidFill>
              </a:rPr>
              <a:t>is fluoridated</a:t>
            </a:r>
            <a:r>
              <a:rPr lang="en-US" dirty="0" smtClean="0">
                <a:solidFill>
                  <a:srgbClr val="000000"/>
                </a:solidFill>
              </a:rPr>
              <a:t>.</a:t>
            </a:r>
            <a:r>
              <a:rPr lang="en-US" b="0" dirty="0" smtClean="0">
                <a:solidFill>
                  <a:srgbClr val="000000"/>
                </a:solidFill>
              </a:rPr>
              <a:t> If not, ask your municipal councilors about fluoridated water and its benefits</a:t>
            </a:r>
            <a:endParaRPr lang="en-US" b="0" u="sng" dirty="0">
              <a:solidFill>
                <a:srgbClr val="000000"/>
              </a:solidFill>
              <a:hlinkClick r:id="rId2"/>
            </a:endParaRPr>
          </a:p>
          <a:p>
            <a:pPr lvl="1"/>
            <a:r>
              <a:rPr lang="en-US" b="0" dirty="0">
                <a:solidFill>
                  <a:srgbClr val="000000"/>
                </a:solidFill>
              </a:rPr>
              <a:t>Have regular visits with a dental professional. See your dental professional immediately if you notice </a:t>
            </a:r>
            <a:r>
              <a:rPr lang="en-US" b="0" dirty="0" smtClean="0">
                <a:solidFill>
                  <a:srgbClr val="000000"/>
                </a:solidFill>
              </a:rPr>
              <a:t>any problems with your mouth and teeth</a:t>
            </a:r>
            <a:endParaRPr lang="en-US" b="0" u="sng" dirty="0">
              <a:solidFill>
                <a:srgbClr val="000000"/>
              </a:solidFill>
              <a:hlinkClick r:id="rId3"/>
            </a:endParaRPr>
          </a:p>
          <a:p>
            <a:pPr lvl="1"/>
            <a:r>
              <a:rPr lang="en-US" b="0" dirty="0" smtClean="0">
                <a:solidFill>
                  <a:srgbClr val="000000"/>
                </a:solidFill>
              </a:rPr>
              <a:t>Know </a:t>
            </a:r>
            <a:r>
              <a:rPr lang="en-US" b="0" dirty="0">
                <a:solidFill>
                  <a:srgbClr val="000000"/>
                </a:solidFill>
              </a:rPr>
              <a:t>the signs and symptoms </a:t>
            </a:r>
            <a:r>
              <a:rPr lang="en-US" b="0" dirty="0" smtClean="0">
                <a:solidFill>
                  <a:srgbClr val="000000"/>
                </a:solidFill>
              </a:rPr>
              <a:t>of oral cancer</a:t>
            </a:r>
            <a:endParaRPr lang="en-US" b="0" u="sng" dirty="0">
              <a:solidFill>
                <a:srgbClr val="000000"/>
              </a:solidFill>
              <a:hlinkClick r:id="rId4"/>
            </a:endParaRPr>
          </a:p>
          <a:p>
            <a:pPr lvl="1"/>
            <a:r>
              <a:rPr lang="en-US" b="0" dirty="0">
                <a:solidFill>
                  <a:srgbClr val="000000"/>
                </a:solidFill>
              </a:rPr>
              <a:t>Think </a:t>
            </a:r>
            <a:r>
              <a:rPr lang="en-US" b="0" dirty="0" smtClean="0">
                <a:solidFill>
                  <a:srgbClr val="000000"/>
                </a:solidFill>
              </a:rPr>
              <a:t>about quitting smoking and/or using tobacco products (chewing) </a:t>
            </a:r>
          </a:p>
          <a:p>
            <a:pPr lvl="1"/>
            <a:r>
              <a:rPr lang="en-US" b="0" dirty="0" smtClean="0">
                <a:solidFill>
                  <a:srgbClr val="000000"/>
                </a:solidFill>
              </a:rPr>
              <a:t>Know </a:t>
            </a:r>
            <a:r>
              <a:rPr lang="en-US" b="0" dirty="0">
                <a:solidFill>
                  <a:srgbClr val="000000"/>
                </a:solidFill>
              </a:rPr>
              <a:t>about the connections </a:t>
            </a:r>
            <a:r>
              <a:rPr lang="en-US" b="0" dirty="0" smtClean="0">
                <a:solidFill>
                  <a:srgbClr val="000000"/>
                </a:solidFill>
              </a:rPr>
              <a:t>between diabetes and your oral health </a:t>
            </a:r>
          </a:p>
          <a:p>
            <a:pPr lvl="1"/>
            <a:r>
              <a:rPr lang="en-US" b="0" dirty="0" smtClean="0">
                <a:solidFill>
                  <a:srgbClr val="000000"/>
                </a:solidFill>
              </a:rPr>
              <a:t>Improve </a:t>
            </a:r>
            <a:r>
              <a:rPr lang="en-US" b="0" dirty="0">
                <a:solidFill>
                  <a:srgbClr val="000000"/>
                </a:solidFill>
              </a:rPr>
              <a:t>your oral health by informing yourself through Health </a:t>
            </a:r>
            <a:r>
              <a:rPr lang="en-US" b="0" dirty="0" smtClean="0">
                <a:solidFill>
                  <a:srgbClr val="000000"/>
                </a:solidFill>
              </a:rPr>
              <a:t>Canada’s Office of the Chief Dental Officer</a:t>
            </a:r>
            <a:endParaRPr lang="en-US" b="0" dirty="0">
              <a:solidFill>
                <a:srgbClr val="000000"/>
              </a:solidFill>
            </a:endParaRPr>
          </a:p>
        </p:txBody>
      </p:sp>
    </p:spTree>
    <p:extLst>
      <p:ext uri="{BB962C8B-B14F-4D97-AF65-F5344CB8AC3E}">
        <p14:creationId xmlns:p14="http://schemas.microsoft.com/office/powerpoint/2010/main" val="1107189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 3</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smtClean="0"/>
              <a:t>Oral Health Poster</a:t>
            </a:r>
          </a:p>
          <a:p>
            <a:endParaRPr lang="en-US" dirty="0"/>
          </a:p>
          <a:p>
            <a:r>
              <a:rPr lang="en-US" dirty="0" smtClean="0"/>
              <a:t>Create a poster to be put in an elementary classroom that informs them about the importance of oral health and how to maintain good oral health</a:t>
            </a:r>
          </a:p>
          <a:p>
            <a:endParaRPr lang="en-US" dirty="0"/>
          </a:p>
          <a:p>
            <a:r>
              <a:rPr lang="en-US" dirty="0" smtClean="0"/>
              <a:t>Assessment: </a:t>
            </a:r>
          </a:p>
          <a:p>
            <a:pPr>
              <a:buFontTx/>
              <a:buChar char="-"/>
            </a:pPr>
            <a:r>
              <a:rPr lang="en-US" dirty="0" smtClean="0"/>
              <a:t>Must contain 5-10 facts about oral health and how to maintain oral health</a:t>
            </a:r>
          </a:p>
          <a:p>
            <a:pPr>
              <a:buFontTx/>
              <a:buChar char="-"/>
            </a:pPr>
            <a:r>
              <a:rPr lang="en-US" dirty="0" smtClean="0"/>
              <a:t>Must be free of spelling errors</a:t>
            </a:r>
          </a:p>
          <a:p>
            <a:pPr>
              <a:buFontTx/>
              <a:buChar char="-"/>
            </a:pPr>
            <a:r>
              <a:rPr lang="en-US" dirty="0" smtClean="0"/>
              <a:t>Must be visually appealing</a:t>
            </a:r>
          </a:p>
          <a:p>
            <a:pPr>
              <a:buFontTx/>
              <a:buChar char="-"/>
            </a:pPr>
            <a:endParaRPr lang="en-US" dirty="0"/>
          </a:p>
          <a:p>
            <a:pPr marL="0" indent="0"/>
            <a:r>
              <a:rPr lang="en-US" dirty="0" smtClean="0"/>
              <a:t>Total points: </a:t>
            </a:r>
          </a:p>
          <a:p>
            <a:pPr marL="0" indent="0"/>
            <a:r>
              <a:rPr lang="en-US" dirty="0" smtClean="0"/>
              <a:t>/12</a:t>
            </a:r>
            <a:endParaRPr lang="en-US" dirty="0"/>
          </a:p>
        </p:txBody>
      </p:sp>
    </p:spTree>
    <p:extLst>
      <p:ext uri="{BB962C8B-B14F-4D97-AF65-F5344CB8AC3E}">
        <p14:creationId xmlns:p14="http://schemas.microsoft.com/office/powerpoint/2010/main" val="3411501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Sleep </a:t>
            </a:r>
            <a:r>
              <a:rPr lang="en-US" dirty="0" err="1" smtClean="0"/>
              <a:t>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How much sleep do you receive (on average) per night? </a:t>
            </a:r>
          </a:p>
          <a:p>
            <a:r>
              <a:rPr lang="en-US" dirty="0" smtClean="0"/>
              <a:t>How much sleep SHOULD teens be getting per night? </a:t>
            </a:r>
          </a:p>
          <a:p>
            <a:r>
              <a:rPr lang="en-US" dirty="0" smtClean="0"/>
              <a:t>WHY is it important to get enough sleep? </a:t>
            </a:r>
          </a:p>
          <a:p>
            <a:r>
              <a:rPr lang="en-US" dirty="0" smtClean="0"/>
              <a:t>How does sleep affect overall health? </a:t>
            </a:r>
          </a:p>
          <a:p>
            <a:endParaRPr lang="en-US" dirty="0"/>
          </a:p>
          <a:p>
            <a:r>
              <a:rPr lang="en-US" dirty="0" smtClean="0"/>
              <a:t>Research project: Assignment # 4</a:t>
            </a:r>
          </a:p>
          <a:p>
            <a:pPr>
              <a:buFontTx/>
              <a:buChar char="-"/>
            </a:pPr>
            <a:r>
              <a:rPr lang="en-US" dirty="0" smtClean="0"/>
              <a:t>Create a presentation (keynote, explain everything, etc.) about Teens &amp; Sleeping</a:t>
            </a:r>
          </a:p>
          <a:p>
            <a:pPr>
              <a:buFontTx/>
              <a:buChar char="-"/>
            </a:pPr>
            <a:r>
              <a:rPr lang="en-US" dirty="0" smtClean="0"/>
              <a:t>This should have important information (facts, stats, etc.)</a:t>
            </a:r>
          </a:p>
          <a:p>
            <a:pPr>
              <a:buFontTx/>
              <a:buChar char="-"/>
            </a:pPr>
            <a:r>
              <a:rPr lang="en-US" dirty="0" smtClean="0"/>
              <a:t>Needs to address how many hours teens need, why it is important to get enough sleep, and how sleep affects overall health. </a:t>
            </a:r>
          </a:p>
          <a:p>
            <a:pPr>
              <a:buFontTx/>
              <a:buChar char="-"/>
            </a:pPr>
            <a:r>
              <a:rPr lang="en-US" dirty="0" smtClean="0"/>
              <a:t>Provide tips for “good” sleep habits</a:t>
            </a:r>
          </a:p>
          <a:p>
            <a:pPr marL="0" indent="0"/>
            <a:endParaRPr lang="en-US" dirty="0"/>
          </a:p>
        </p:txBody>
      </p:sp>
      <p:sp>
        <p:nvSpPr>
          <p:cNvPr id="4" name="TextBox 3"/>
          <p:cNvSpPr txBox="1"/>
          <p:nvPr/>
        </p:nvSpPr>
        <p:spPr>
          <a:xfrm>
            <a:off x="899059" y="5621955"/>
            <a:ext cx="4125611" cy="369332"/>
          </a:xfrm>
          <a:prstGeom prst="rect">
            <a:avLst/>
          </a:prstGeom>
          <a:noFill/>
        </p:spPr>
        <p:txBody>
          <a:bodyPr wrap="none" rtlCol="0">
            <a:spAutoFit/>
          </a:bodyPr>
          <a:lstStyle/>
          <a:p>
            <a:r>
              <a:rPr lang="en-US" dirty="0" smtClean="0"/>
              <a:t>Sleep Hygiene: Video – watch as a group</a:t>
            </a:r>
            <a:endParaRPr lang="en-US" dirty="0"/>
          </a:p>
        </p:txBody>
      </p:sp>
      <p:sp>
        <p:nvSpPr>
          <p:cNvPr id="5" name="TextBox 4"/>
          <p:cNvSpPr txBox="1"/>
          <p:nvPr/>
        </p:nvSpPr>
        <p:spPr>
          <a:xfrm rot="1265402">
            <a:off x="6907056" y="591234"/>
            <a:ext cx="2105602" cy="646331"/>
          </a:xfrm>
          <a:prstGeom prst="rect">
            <a:avLst/>
          </a:prstGeom>
          <a:noFill/>
        </p:spPr>
        <p:txBody>
          <a:bodyPr wrap="none" rtlCol="0">
            <a:spAutoFit/>
          </a:bodyPr>
          <a:lstStyle/>
          <a:p>
            <a:r>
              <a:rPr lang="en-US" dirty="0" smtClean="0">
                <a:hlinkClick r:id="rId2"/>
              </a:rPr>
              <a:t>Canadian Pediatric </a:t>
            </a:r>
          </a:p>
          <a:p>
            <a:r>
              <a:rPr lang="en-US" dirty="0" smtClean="0">
                <a:hlinkClick r:id="rId2"/>
              </a:rPr>
              <a:t>Society – Sleep Info</a:t>
            </a:r>
            <a:endParaRPr lang="en-US" dirty="0"/>
          </a:p>
        </p:txBody>
      </p:sp>
    </p:spTree>
    <p:extLst>
      <p:ext uri="{BB962C8B-B14F-4D97-AF65-F5344CB8AC3E}">
        <p14:creationId xmlns:p14="http://schemas.microsoft.com/office/powerpoint/2010/main" val="405085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Hygiene Video’s</a:t>
            </a:r>
            <a:endParaRPr lang="en-US" dirty="0"/>
          </a:p>
        </p:txBody>
      </p:sp>
      <p:sp>
        <p:nvSpPr>
          <p:cNvPr id="3" name="Content Placeholder 2"/>
          <p:cNvSpPr>
            <a:spLocks noGrp="1"/>
          </p:cNvSpPr>
          <p:nvPr>
            <p:ph idx="1"/>
          </p:nvPr>
        </p:nvSpPr>
        <p:spPr/>
        <p:txBody>
          <a:bodyPr/>
          <a:lstStyle/>
          <a:p>
            <a:r>
              <a:rPr lang="nl-NL" dirty="0">
                <a:hlinkClick r:id="rId2"/>
              </a:rPr>
              <a:t>http://www.youtube.com/watch?v=WtsSI-</a:t>
            </a:r>
            <a:r>
              <a:rPr lang="nl-NL" dirty="0" smtClean="0">
                <a:hlinkClick r:id="rId2"/>
              </a:rPr>
              <a:t>uyrQI</a:t>
            </a:r>
            <a:endParaRPr lang="nl-NL" dirty="0" smtClean="0"/>
          </a:p>
          <a:p>
            <a:endParaRPr lang="nl-NL" dirty="0"/>
          </a:p>
          <a:p>
            <a:r>
              <a:rPr lang="pl-PL" dirty="0">
                <a:hlinkClick r:id="rId3"/>
              </a:rPr>
              <a:t>http://www.youtube.com/watch?v=</a:t>
            </a:r>
            <a:r>
              <a:rPr lang="pl-PL" dirty="0" smtClean="0">
                <a:hlinkClick r:id="rId3"/>
              </a:rPr>
              <a:t>jrLBaJDwHyw</a:t>
            </a:r>
            <a:endParaRPr lang="pl-PL" dirty="0" smtClean="0"/>
          </a:p>
          <a:p>
            <a:endParaRPr lang="pl-PL" dirty="0"/>
          </a:p>
          <a:p>
            <a:endParaRPr lang="en-US" dirty="0"/>
          </a:p>
        </p:txBody>
      </p:sp>
    </p:spTree>
    <p:extLst>
      <p:ext uri="{BB962C8B-B14F-4D97-AF65-F5344CB8AC3E}">
        <p14:creationId xmlns:p14="http://schemas.microsoft.com/office/powerpoint/2010/main" val="4167726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 5 – Sleep Journal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CREATE a journal for you to log your sleep </a:t>
            </a:r>
          </a:p>
          <a:p>
            <a:endParaRPr lang="en-US" dirty="0"/>
          </a:p>
          <a:p>
            <a:r>
              <a:rPr lang="en-US" dirty="0" smtClean="0"/>
              <a:t>Make notes about:</a:t>
            </a:r>
          </a:p>
          <a:p>
            <a:pPr>
              <a:buFontTx/>
              <a:buChar char="-"/>
            </a:pPr>
            <a:r>
              <a:rPr lang="en-US" dirty="0" smtClean="0"/>
              <a:t>Duration</a:t>
            </a:r>
          </a:p>
          <a:p>
            <a:pPr>
              <a:buFontTx/>
              <a:buChar char="-"/>
            </a:pPr>
            <a:r>
              <a:rPr lang="en-US" dirty="0" smtClean="0"/>
              <a:t>Quality</a:t>
            </a:r>
          </a:p>
          <a:p>
            <a:pPr>
              <a:buFontTx/>
              <a:buChar char="-"/>
            </a:pPr>
            <a:r>
              <a:rPr lang="en-US" dirty="0" smtClean="0"/>
              <a:t>Before and After feelings/events/emotions. </a:t>
            </a:r>
          </a:p>
          <a:p>
            <a:pPr>
              <a:buFontTx/>
              <a:buChar char="-"/>
            </a:pPr>
            <a:r>
              <a:rPr lang="en-US" dirty="0" smtClean="0"/>
              <a:t>Feelings during the day/activities during the day that could have affected sleep</a:t>
            </a:r>
          </a:p>
          <a:p>
            <a:pPr>
              <a:buFontTx/>
              <a:buChar char="-"/>
            </a:pPr>
            <a:endParaRPr lang="en-US" dirty="0"/>
          </a:p>
          <a:p>
            <a:pPr marL="0" indent="0"/>
            <a:r>
              <a:rPr lang="en-US" dirty="0" smtClean="0"/>
              <a:t>Summarize your sleep habits in a written paragraph about the level of your sleep hygiene</a:t>
            </a:r>
          </a:p>
          <a:p>
            <a:pPr marL="285750" indent="-285750">
              <a:buFontTx/>
              <a:buChar char="-"/>
            </a:pPr>
            <a:r>
              <a:rPr lang="en-US" dirty="0" smtClean="0"/>
              <a:t>RATE your sleep hygiene on a scale of 1-5 (1 being low quality, 5 being high quality)</a:t>
            </a:r>
          </a:p>
          <a:p>
            <a:pPr marL="285750" indent="-285750">
              <a:buFontTx/>
              <a:buChar char="-"/>
            </a:pPr>
            <a:r>
              <a:rPr lang="en-US" dirty="0" smtClean="0"/>
              <a:t>Generalize areas for improvement and set a sleep goal to improve your personal wellness.</a:t>
            </a:r>
          </a:p>
        </p:txBody>
      </p:sp>
    </p:spTree>
    <p:extLst>
      <p:ext uri="{BB962C8B-B14F-4D97-AF65-F5344CB8AC3E}">
        <p14:creationId xmlns:p14="http://schemas.microsoft.com/office/powerpoint/2010/main" val="3838428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Physical Activity and exercise</a:t>
            </a:r>
            <a:endParaRPr lang="en-US" dirty="0"/>
          </a:p>
        </p:txBody>
      </p:sp>
      <p:sp>
        <p:nvSpPr>
          <p:cNvPr id="3" name="Content Placeholder 2"/>
          <p:cNvSpPr>
            <a:spLocks noGrp="1"/>
          </p:cNvSpPr>
          <p:nvPr>
            <p:ph idx="1"/>
          </p:nvPr>
        </p:nvSpPr>
        <p:spPr/>
        <p:txBody>
          <a:bodyPr/>
          <a:lstStyle/>
          <a:p>
            <a:r>
              <a:rPr lang="en-US" dirty="0" smtClean="0"/>
              <a:t>Go to Canada Health </a:t>
            </a:r>
            <a:r>
              <a:rPr lang="en-US" dirty="0" smtClean="0">
                <a:hlinkClick r:id="rId2"/>
              </a:rPr>
              <a:t>www.csep.ca/guidelines</a:t>
            </a:r>
            <a:endParaRPr lang="en-US" dirty="0" smtClean="0"/>
          </a:p>
          <a:p>
            <a:endParaRPr lang="en-US" dirty="0"/>
          </a:p>
          <a:p>
            <a:r>
              <a:rPr lang="en-US" dirty="0" smtClean="0"/>
              <a:t>Answer the following questions: </a:t>
            </a:r>
          </a:p>
          <a:p>
            <a:endParaRPr lang="en-US" dirty="0" smtClean="0"/>
          </a:p>
          <a:p>
            <a:pPr>
              <a:buFontTx/>
              <a:buChar char="-"/>
            </a:pPr>
            <a:r>
              <a:rPr lang="en-US" dirty="0" smtClean="0"/>
              <a:t>How much physical activity do YOU need each day? </a:t>
            </a:r>
          </a:p>
          <a:p>
            <a:pPr>
              <a:buFontTx/>
              <a:buChar char="-"/>
            </a:pPr>
            <a:r>
              <a:rPr lang="en-US" dirty="0" smtClean="0"/>
              <a:t>What is a moderate-intensity activity? Give an example. </a:t>
            </a:r>
          </a:p>
          <a:p>
            <a:pPr>
              <a:buFontTx/>
              <a:buChar char="-"/>
            </a:pPr>
            <a:r>
              <a:rPr lang="en-US" dirty="0" smtClean="0"/>
              <a:t>What is a </a:t>
            </a:r>
            <a:r>
              <a:rPr lang="en-US" dirty="0" err="1" smtClean="0"/>
              <a:t>vigourous</a:t>
            </a:r>
            <a:r>
              <a:rPr lang="en-US" dirty="0" smtClean="0"/>
              <a:t>-intensity </a:t>
            </a:r>
            <a:r>
              <a:rPr lang="en-US" dirty="0" err="1" smtClean="0"/>
              <a:t>acltivty</a:t>
            </a:r>
            <a:r>
              <a:rPr lang="en-US" dirty="0" smtClean="0"/>
              <a:t>? Give an example. </a:t>
            </a:r>
          </a:p>
          <a:p>
            <a:pPr>
              <a:buFontTx/>
              <a:buChar char="-"/>
            </a:pPr>
            <a:r>
              <a:rPr lang="en-US" dirty="0" smtClean="0"/>
              <a:t>What benefits do teens get from 60 minutes of physical </a:t>
            </a:r>
            <a:r>
              <a:rPr lang="en-US" dirty="0" err="1" smtClean="0"/>
              <a:t>activty</a:t>
            </a:r>
            <a:r>
              <a:rPr lang="en-US" dirty="0" smtClean="0"/>
              <a:t> daily? List 5</a:t>
            </a:r>
          </a:p>
          <a:p>
            <a:pPr>
              <a:buFontTx/>
              <a:buChar char="-"/>
            </a:pPr>
            <a:r>
              <a:rPr lang="en-US" dirty="0" smtClean="0"/>
              <a:t>How can parents/caregivers help teens achieve their D.P.A </a:t>
            </a:r>
            <a:r>
              <a:rPr lang="en-US" dirty="0" err="1" smtClean="0"/>
              <a:t>requirments</a:t>
            </a:r>
            <a:r>
              <a:rPr lang="en-US" dirty="0" smtClean="0"/>
              <a:t>? </a:t>
            </a:r>
          </a:p>
          <a:p>
            <a:pPr>
              <a:buFontTx/>
              <a:buChar char="-"/>
            </a:pPr>
            <a:endParaRPr lang="en-US" dirty="0"/>
          </a:p>
          <a:p>
            <a:pPr>
              <a:buFontTx/>
              <a:buChar char="-"/>
            </a:pPr>
            <a:endParaRPr lang="en-US" dirty="0" smtClean="0"/>
          </a:p>
          <a:p>
            <a:pPr>
              <a:buFontTx/>
              <a:buChar char="-"/>
            </a:pPr>
            <a:endParaRPr lang="en-US" dirty="0" smtClean="0"/>
          </a:p>
          <a:p>
            <a:pPr>
              <a:buFontTx/>
              <a:buChar char="-"/>
            </a:pPr>
            <a:endParaRPr lang="en-US" dirty="0"/>
          </a:p>
        </p:txBody>
      </p:sp>
    </p:spTree>
    <p:extLst>
      <p:ext uri="{BB962C8B-B14F-4D97-AF65-F5344CB8AC3E}">
        <p14:creationId xmlns:p14="http://schemas.microsoft.com/office/powerpoint/2010/main" val="2526268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#7: My Personal DPA plan</a:t>
            </a:r>
            <a:endParaRPr lang="en-US" dirty="0"/>
          </a:p>
        </p:txBody>
      </p:sp>
      <p:sp>
        <p:nvSpPr>
          <p:cNvPr id="3" name="Content Placeholder 2"/>
          <p:cNvSpPr>
            <a:spLocks noGrp="1"/>
          </p:cNvSpPr>
          <p:nvPr>
            <p:ph idx="1"/>
          </p:nvPr>
        </p:nvSpPr>
        <p:spPr/>
        <p:txBody>
          <a:bodyPr/>
          <a:lstStyle/>
          <a:p>
            <a:r>
              <a:rPr lang="en-US" dirty="0" smtClean="0"/>
              <a:t>CREATE a DPA plan for yourself for ONE WEEK</a:t>
            </a:r>
          </a:p>
          <a:p>
            <a:pPr>
              <a:buFontTx/>
              <a:buChar char="-"/>
            </a:pPr>
            <a:r>
              <a:rPr lang="en-US" dirty="0" smtClean="0"/>
              <a:t>Create a plan that has activities you like to do</a:t>
            </a:r>
          </a:p>
          <a:p>
            <a:pPr>
              <a:buFontTx/>
              <a:buChar char="-"/>
            </a:pPr>
            <a:r>
              <a:rPr lang="en-US" dirty="0" smtClean="0"/>
              <a:t>Create a plan that is possible</a:t>
            </a:r>
          </a:p>
          <a:p>
            <a:pPr>
              <a:buFontTx/>
              <a:buChar char="-"/>
            </a:pPr>
            <a:endParaRPr lang="en-US" dirty="0"/>
          </a:p>
          <a:p>
            <a:pPr marL="0" indent="0"/>
            <a:r>
              <a:rPr lang="en-US" dirty="0" smtClean="0"/>
              <a:t>SHOW this plan to your instructor for approval (need signature of instructor)</a:t>
            </a:r>
          </a:p>
          <a:p>
            <a:pPr marL="0" indent="0"/>
            <a:endParaRPr lang="en-US" dirty="0"/>
          </a:p>
          <a:p>
            <a:pPr marL="0" indent="0"/>
            <a:r>
              <a:rPr lang="en-US" dirty="0" smtClean="0"/>
              <a:t>FOLLOW this DPA plan and keep a daily JOURNAL of how you feel during/after activities (emotionally/physically)</a:t>
            </a:r>
          </a:p>
          <a:p>
            <a:pPr marL="0" indent="0"/>
            <a:endParaRPr lang="en-US" dirty="0"/>
          </a:p>
          <a:p>
            <a:pPr marL="0" indent="0"/>
            <a:endParaRPr lang="en-US" dirty="0"/>
          </a:p>
        </p:txBody>
      </p:sp>
    </p:spTree>
    <p:extLst>
      <p:ext uri="{BB962C8B-B14F-4D97-AF65-F5344CB8AC3E}">
        <p14:creationId xmlns:p14="http://schemas.microsoft.com/office/powerpoint/2010/main" val="3884412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Handwashing</a:t>
            </a:r>
            <a:r>
              <a:rPr lang="en-US" dirty="0" smtClean="0"/>
              <a:t> Techniques</a:t>
            </a:r>
            <a:endParaRPr lang="en-US" dirty="0"/>
          </a:p>
        </p:txBody>
      </p:sp>
      <p:sp>
        <p:nvSpPr>
          <p:cNvPr id="3" name="Content Placeholder 2"/>
          <p:cNvSpPr>
            <a:spLocks noGrp="1"/>
          </p:cNvSpPr>
          <p:nvPr>
            <p:ph idx="1"/>
          </p:nvPr>
        </p:nvSpPr>
        <p:spPr/>
        <p:txBody>
          <a:bodyPr/>
          <a:lstStyle/>
          <a:p>
            <a:r>
              <a:rPr lang="en-US" dirty="0" smtClean="0"/>
              <a:t>Research proper </a:t>
            </a:r>
            <a:r>
              <a:rPr lang="en-US" dirty="0" err="1" smtClean="0"/>
              <a:t>handwashing</a:t>
            </a:r>
            <a:r>
              <a:rPr lang="en-US" dirty="0" smtClean="0"/>
              <a:t> techniques </a:t>
            </a:r>
          </a:p>
          <a:p>
            <a:r>
              <a:rPr lang="en-US" dirty="0" smtClean="0"/>
              <a:t>WHY do we want to wash our hands frequently? </a:t>
            </a:r>
          </a:p>
          <a:p>
            <a:endParaRPr lang="en-US" dirty="0"/>
          </a:p>
          <a:p>
            <a:r>
              <a:rPr lang="en-US" dirty="0" smtClean="0"/>
              <a:t>Create a small poster that will be put in the washrooms of St. Mary’s school to remind students of the importance of </a:t>
            </a:r>
            <a:r>
              <a:rPr lang="en-US" dirty="0" err="1" smtClean="0"/>
              <a:t>handwashing</a:t>
            </a:r>
            <a:r>
              <a:rPr lang="en-US" dirty="0" smtClean="0"/>
              <a:t>. </a:t>
            </a:r>
          </a:p>
          <a:p>
            <a:endParaRPr lang="en-US" dirty="0"/>
          </a:p>
          <a:p>
            <a:r>
              <a:rPr lang="en-US" dirty="0" smtClean="0"/>
              <a:t>Total: /6</a:t>
            </a:r>
            <a:endParaRPr lang="en-US" dirty="0"/>
          </a:p>
        </p:txBody>
      </p:sp>
    </p:spTree>
    <p:extLst>
      <p:ext uri="{BB962C8B-B14F-4D97-AF65-F5344CB8AC3E}">
        <p14:creationId xmlns:p14="http://schemas.microsoft.com/office/powerpoint/2010/main" val="3240867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Muscles and Bones – Human </a:t>
            </a:r>
            <a:r>
              <a:rPr lang="en-US" dirty="0" err="1" smtClean="0"/>
              <a:t>Anatomoy</a:t>
            </a:r>
            <a:endParaRPr lang="en-US" dirty="0"/>
          </a:p>
        </p:txBody>
      </p:sp>
      <p:sp>
        <p:nvSpPr>
          <p:cNvPr id="3" name="Content Placeholder 2"/>
          <p:cNvSpPr>
            <a:spLocks noGrp="1"/>
          </p:cNvSpPr>
          <p:nvPr>
            <p:ph idx="1"/>
          </p:nvPr>
        </p:nvSpPr>
        <p:spPr/>
        <p:txBody>
          <a:bodyPr>
            <a:normAutofit lnSpcReduction="10000"/>
          </a:bodyPr>
          <a:lstStyle/>
          <a:p>
            <a:r>
              <a:rPr lang="en-US" dirty="0" smtClean="0"/>
              <a:t>You must be able to: </a:t>
            </a:r>
          </a:p>
          <a:p>
            <a:pPr>
              <a:buFontTx/>
              <a:buChar char="-"/>
            </a:pPr>
            <a:r>
              <a:rPr lang="en-US" dirty="0" smtClean="0"/>
              <a:t>Locate muscle groups of the: upper </a:t>
            </a:r>
            <a:r>
              <a:rPr lang="en-US" dirty="0" err="1" smtClean="0"/>
              <a:t>extremeties</a:t>
            </a:r>
            <a:r>
              <a:rPr lang="en-US" dirty="0" smtClean="0"/>
              <a:t>, trunk, lower </a:t>
            </a:r>
            <a:r>
              <a:rPr lang="en-US" dirty="0" err="1" smtClean="0"/>
              <a:t>extremeties</a:t>
            </a:r>
            <a:r>
              <a:rPr lang="en-US" dirty="0" smtClean="0"/>
              <a:t> in GENERAL terms (not </a:t>
            </a:r>
            <a:r>
              <a:rPr lang="en-US" dirty="0" err="1" smtClean="0"/>
              <a:t>latin</a:t>
            </a:r>
            <a:r>
              <a:rPr lang="en-US" dirty="0" smtClean="0"/>
              <a:t> terms…that’s later!)</a:t>
            </a:r>
          </a:p>
          <a:p>
            <a:pPr marL="0" indent="0"/>
            <a:endParaRPr lang="en-US" dirty="0" smtClean="0"/>
          </a:p>
          <a:p>
            <a:pPr marL="0" indent="0"/>
            <a:r>
              <a:rPr lang="en-US" dirty="0" smtClean="0"/>
              <a:t>APP to use: Human Body </a:t>
            </a:r>
          </a:p>
          <a:p>
            <a:pPr marL="0" indent="0"/>
            <a:r>
              <a:rPr lang="en-US" dirty="0" smtClean="0"/>
              <a:t>INTERNET research</a:t>
            </a:r>
          </a:p>
          <a:p>
            <a:pPr marL="0" indent="0"/>
            <a:endParaRPr lang="en-US" dirty="0"/>
          </a:p>
          <a:p>
            <a:pPr marL="0" indent="0"/>
            <a:r>
              <a:rPr lang="en-US" dirty="0" smtClean="0"/>
              <a:t>TRACE your partner on the big sheets of paper. </a:t>
            </a:r>
          </a:p>
          <a:p>
            <a:pPr marL="285750" indent="-285750">
              <a:buFontTx/>
              <a:buChar char="-"/>
            </a:pPr>
            <a:r>
              <a:rPr lang="en-US" dirty="0" smtClean="0"/>
              <a:t>Use BLUE markers to label the muscles of the upper </a:t>
            </a:r>
            <a:r>
              <a:rPr lang="en-US" dirty="0" err="1" smtClean="0"/>
              <a:t>extremeties</a:t>
            </a:r>
            <a:endParaRPr lang="en-US" dirty="0" smtClean="0"/>
          </a:p>
          <a:p>
            <a:pPr marL="285750" indent="-285750">
              <a:buFontTx/>
              <a:buChar char="-"/>
            </a:pPr>
            <a:r>
              <a:rPr lang="en-US" dirty="0" smtClean="0"/>
              <a:t>Use RED markers to label the muscles of the trunk</a:t>
            </a:r>
          </a:p>
          <a:p>
            <a:pPr marL="285750" indent="-285750">
              <a:buFontTx/>
              <a:buChar char="-"/>
            </a:pPr>
            <a:r>
              <a:rPr lang="en-US" dirty="0" smtClean="0"/>
              <a:t>Use BLACK markers to label the muscles of the lower </a:t>
            </a:r>
            <a:r>
              <a:rPr lang="en-US" dirty="0" err="1" smtClean="0"/>
              <a:t>extremeties</a:t>
            </a:r>
            <a:endParaRPr lang="en-US" dirty="0" smtClean="0"/>
          </a:p>
          <a:p>
            <a:pPr marL="285750" indent="-285750">
              <a:buFontTx/>
              <a:buChar char="-"/>
            </a:pPr>
            <a:endParaRPr lang="en-US" dirty="0"/>
          </a:p>
          <a:p>
            <a:pPr marL="285750" indent="-285750">
              <a:buFontTx/>
              <a:buChar char="-"/>
            </a:pPr>
            <a:endParaRPr lang="en-US" dirty="0"/>
          </a:p>
        </p:txBody>
      </p:sp>
    </p:spTree>
    <p:extLst>
      <p:ext uri="{BB962C8B-B14F-4D97-AF65-F5344CB8AC3E}">
        <p14:creationId xmlns:p14="http://schemas.microsoft.com/office/powerpoint/2010/main" val="11463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be of good Health? </a:t>
            </a:r>
            <a:endParaRPr lang="en-US" dirty="0"/>
          </a:p>
        </p:txBody>
      </p:sp>
      <p:sp>
        <p:nvSpPr>
          <p:cNvPr id="3" name="Content Placeholder 2"/>
          <p:cNvSpPr>
            <a:spLocks noGrp="1"/>
          </p:cNvSpPr>
          <p:nvPr>
            <p:ph idx="1"/>
          </p:nvPr>
        </p:nvSpPr>
        <p:spPr>
          <a:xfrm>
            <a:off x="489618" y="914400"/>
            <a:ext cx="7854282" cy="3766077"/>
          </a:xfrm>
        </p:spPr>
        <p:txBody>
          <a:bodyPr/>
          <a:lstStyle/>
          <a:p>
            <a:r>
              <a:rPr lang="en-US" dirty="0"/>
              <a:t>Many factors combine together to affect the health of individuals and communities. Whether people are healthy or not, is determined by their circumstances and environment. To a large extent, factors such as where we live, the state of our environment, genetics, our income and education level, and our relationships with friends and family all have considerable impacts on health, whereas the more commonly considered factors such as access and use of health care services often have less of an impact</a:t>
            </a:r>
            <a:r>
              <a:rPr lang="en-US" dirty="0" smtClean="0"/>
              <a:t>.</a:t>
            </a:r>
          </a:p>
          <a:p>
            <a:endParaRPr lang="en-US" dirty="0"/>
          </a:p>
          <a:p>
            <a:r>
              <a:rPr lang="en-US" dirty="0"/>
              <a:t>The determinants of health include:</a:t>
            </a:r>
          </a:p>
          <a:p>
            <a:r>
              <a:rPr lang="en-US" b="0" dirty="0"/>
              <a:t>		the social and economic environment,</a:t>
            </a:r>
          </a:p>
          <a:p>
            <a:r>
              <a:rPr lang="en-US" b="0" dirty="0"/>
              <a:t>		the physical environment, and</a:t>
            </a:r>
          </a:p>
          <a:p>
            <a:r>
              <a:rPr lang="en-US" b="0" dirty="0"/>
              <a:t>		the person’s individual characteristics and </a:t>
            </a:r>
            <a:r>
              <a:rPr lang="en-US" b="0" dirty="0" smtClean="0"/>
              <a:t>behaviors.</a:t>
            </a:r>
            <a:endParaRPr lang="en-US" dirty="0"/>
          </a:p>
        </p:txBody>
      </p:sp>
      <p:sp>
        <p:nvSpPr>
          <p:cNvPr id="4" name="TextBox 3"/>
          <p:cNvSpPr txBox="1"/>
          <p:nvPr/>
        </p:nvSpPr>
        <p:spPr>
          <a:xfrm>
            <a:off x="4115851" y="6288094"/>
            <a:ext cx="4804377" cy="369332"/>
          </a:xfrm>
          <a:prstGeom prst="rect">
            <a:avLst/>
          </a:prstGeom>
          <a:noFill/>
        </p:spPr>
        <p:txBody>
          <a:bodyPr wrap="square" rtlCol="0">
            <a:spAutoFit/>
          </a:bodyPr>
          <a:lstStyle/>
          <a:p>
            <a:r>
              <a:rPr lang="pl-PL" dirty="0"/>
              <a:t>http://</a:t>
            </a:r>
            <a:r>
              <a:rPr lang="pl-PL" dirty="0" err="1"/>
              <a:t>www.who.int</a:t>
            </a:r>
            <a:r>
              <a:rPr lang="pl-PL" dirty="0"/>
              <a:t>/</a:t>
            </a:r>
            <a:r>
              <a:rPr lang="pl-PL" dirty="0" err="1"/>
              <a:t>hia</a:t>
            </a:r>
            <a:r>
              <a:rPr lang="pl-PL" dirty="0"/>
              <a:t>/</a:t>
            </a:r>
            <a:r>
              <a:rPr lang="pl-PL" dirty="0" err="1"/>
              <a:t>evidence</a:t>
            </a:r>
            <a:r>
              <a:rPr lang="pl-PL" dirty="0"/>
              <a:t>/</a:t>
            </a:r>
            <a:r>
              <a:rPr lang="pl-PL" dirty="0" err="1"/>
              <a:t>doh</a:t>
            </a:r>
            <a:r>
              <a:rPr lang="pl-PL" dirty="0"/>
              <a:t>/en/</a:t>
            </a:r>
            <a:endParaRPr lang="en-US" dirty="0"/>
          </a:p>
        </p:txBody>
      </p:sp>
      <p:sp>
        <p:nvSpPr>
          <p:cNvPr id="5" name="TextBox 4"/>
          <p:cNvSpPr txBox="1"/>
          <p:nvPr/>
        </p:nvSpPr>
        <p:spPr>
          <a:xfrm rot="2697357">
            <a:off x="8091530" y="642101"/>
            <a:ext cx="1408709" cy="923330"/>
          </a:xfrm>
          <a:prstGeom prst="rect">
            <a:avLst/>
          </a:prstGeom>
          <a:noFill/>
        </p:spPr>
        <p:txBody>
          <a:bodyPr wrap="none" rtlCol="0">
            <a:spAutoFit/>
          </a:bodyPr>
          <a:lstStyle/>
          <a:p>
            <a:r>
              <a:rPr lang="en-US" dirty="0" smtClean="0"/>
              <a:t>World </a:t>
            </a:r>
          </a:p>
          <a:p>
            <a:r>
              <a:rPr lang="en-US" dirty="0" smtClean="0"/>
              <a:t>Health</a:t>
            </a:r>
          </a:p>
          <a:p>
            <a:r>
              <a:rPr lang="en-US" dirty="0" smtClean="0"/>
              <a:t>Organization</a:t>
            </a:r>
            <a:endParaRPr lang="en-US" dirty="0"/>
          </a:p>
        </p:txBody>
      </p:sp>
    </p:spTree>
    <p:extLst>
      <p:ext uri="{BB962C8B-B14F-4D97-AF65-F5344CB8AC3E}">
        <p14:creationId xmlns:p14="http://schemas.microsoft.com/office/powerpoint/2010/main" val="1190974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Movement</a:t>
            </a:r>
            <a:endParaRPr lang="en-US" dirty="0"/>
          </a:p>
        </p:txBody>
      </p:sp>
      <p:sp>
        <p:nvSpPr>
          <p:cNvPr id="3" name="Content Placeholder 2"/>
          <p:cNvSpPr>
            <a:spLocks noGrp="1"/>
          </p:cNvSpPr>
          <p:nvPr>
            <p:ph idx="1"/>
          </p:nvPr>
        </p:nvSpPr>
        <p:spPr/>
        <p:txBody>
          <a:bodyPr>
            <a:noAutofit/>
          </a:bodyPr>
          <a:lstStyle/>
          <a:p>
            <a:r>
              <a:rPr lang="pl-PL" b="0" dirty="0"/>
              <a:t>HOW MUSCLES WORK</a:t>
            </a:r>
          </a:p>
          <a:p>
            <a:pPr lvl="1"/>
            <a:r>
              <a:rPr lang="en-US" b="0" dirty="0"/>
              <a:t>A voluntary muscles usually works across a joint. It is attached to both the bones by strong cords called tendons.</a:t>
            </a:r>
          </a:p>
          <a:p>
            <a:pPr lvl="1"/>
            <a:r>
              <a:rPr lang="en-US" b="0" dirty="0"/>
              <a:t>When the muscles contracts, usually just one bone moves.</a:t>
            </a:r>
          </a:p>
          <a:p>
            <a:pPr lvl="1"/>
            <a:r>
              <a:rPr lang="en-US" b="0" dirty="0"/>
              <a:t>For example when the biceps in the arm contracts, the radius moves but the scapula does not</a:t>
            </a:r>
            <a:r>
              <a:rPr lang="en-US" b="0" dirty="0" smtClean="0"/>
              <a:t>.</a:t>
            </a:r>
          </a:p>
          <a:p>
            <a:r>
              <a:rPr lang="en-US" b="0" dirty="0" smtClean="0"/>
              <a:t>Muscles </a:t>
            </a:r>
            <a:r>
              <a:rPr lang="en-US" b="0" dirty="0"/>
              <a:t>usually work in pairs or groups, </a:t>
            </a:r>
            <a:endParaRPr lang="en-US" b="0" dirty="0" smtClean="0"/>
          </a:p>
          <a:p>
            <a:pPr lvl="1"/>
            <a:r>
              <a:rPr lang="en-US" b="0" dirty="0" smtClean="0"/>
              <a:t> </a:t>
            </a:r>
            <a:r>
              <a:rPr lang="en-US" b="0" dirty="0"/>
              <a:t>e.g. the biceps flexes the elbow and the triceps extends it.</a:t>
            </a:r>
          </a:p>
          <a:p>
            <a:pPr lvl="1"/>
            <a:r>
              <a:rPr lang="en-US" b="0" dirty="0"/>
              <a:t>This is called antagonistic muscle action. The working muscle is called the prime mover or agonist. (it’s in agony!) The relaxing muscle is the antagonist. The other main pair of muscle that work together are the quadriceps and hamstrings. </a:t>
            </a:r>
          </a:p>
          <a:p>
            <a:pPr lvl="1"/>
            <a:r>
              <a:rPr lang="en-US" b="0" dirty="0"/>
              <a:t>The prime mover is helped by other muscles called synergists. These contract at the same time as the prime mover. They hold the body in position so that the prime mover can work smoothly.</a:t>
            </a:r>
            <a:endParaRPr lang="en-US" b="0" dirty="0"/>
          </a:p>
        </p:txBody>
      </p:sp>
    </p:spTree>
    <p:extLst>
      <p:ext uri="{BB962C8B-B14F-4D97-AF65-F5344CB8AC3E}">
        <p14:creationId xmlns:p14="http://schemas.microsoft.com/office/powerpoint/2010/main" val="2378334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Define the following terms – Movement </a:t>
            </a:r>
            <a:r>
              <a:rPr lang="en-US" sz="2400" dirty="0" err="1" smtClean="0"/>
              <a:t>LAb</a:t>
            </a:r>
            <a:endParaRPr lang="en-US" sz="2400" dirty="0"/>
          </a:p>
        </p:txBody>
      </p:sp>
      <p:sp>
        <p:nvSpPr>
          <p:cNvPr id="3" name="Content Placeholder 2"/>
          <p:cNvSpPr>
            <a:spLocks noGrp="1"/>
          </p:cNvSpPr>
          <p:nvPr>
            <p:ph idx="1"/>
          </p:nvPr>
        </p:nvSpPr>
        <p:spPr/>
        <p:txBody>
          <a:bodyPr/>
          <a:lstStyle/>
          <a:p>
            <a:r>
              <a:rPr lang="en-US" sz="1800" b="0" dirty="0" smtClean="0"/>
              <a:t>During this lab you will be finding definitions for the following terms. You must TAKE pictures of these different types of motions in the body and label them: </a:t>
            </a:r>
          </a:p>
          <a:p>
            <a:pPr lvl="1"/>
            <a:r>
              <a:rPr lang="en-US" b="1" dirty="0" smtClean="0"/>
              <a:t>Range of Motion: </a:t>
            </a:r>
          </a:p>
          <a:p>
            <a:pPr>
              <a:buFontTx/>
              <a:buChar char="-"/>
            </a:pPr>
            <a:r>
              <a:rPr lang="en-US" b="0" dirty="0" smtClean="0"/>
              <a:t>Active and Passive range of motion</a:t>
            </a:r>
            <a:endParaRPr lang="en-US" b="0" dirty="0"/>
          </a:p>
          <a:p>
            <a:pPr marL="0" lvl="1" indent="-169164"/>
            <a:r>
              <a:rPr lang="en-US" b="1" dirty="0" smtClean="0"/>
              <a:t>Different types of movement and joint action: </a:t>
            </a:r>
          </a:p>
          <a:p>
            <a:pPr marL="285750" indent="-285750">
              <a:buFontTx/>
              <a:buChar char="-"/>
            </a:pPr>
            <a:r>
              <a:rPr lang="en-US" b="0" dirty="0" smtClean="0"/>
              <a:t>Angular: flexion, extension, abduction an </a:t>
            </a:r>
            <a:r>
              <a:rPr lang="en-US" b="0" dirty="0" err="1" smtClean="0"/>
              <a:t>abbduction</a:t>
            </a:r>
            <a:endParaRPr lang="en-US" b="0" dirty="0" smtClean="0"/>
          </a:p>
          <a:p>
            <a:pPr marL="285750" indent="-285750">
              <a:buFontTx/>
              <a:buChar char="-"/>
            </a:pPr>
            <a:r>
              <a:rPr lang="en-US" b="0" dirty="0" smtClean="0"/>
              <a:t>Circular: circumduction and rotation</a:t>
            </a:r>
          </a:p>
          <a:p>
            <a:pPr marL="285750" indent="-285750">
              <a:buFontTx/>
              <a:buChar char="-"/>
            </a:pPr>
            <a:r>
              <a:rPr lang="en-US" b="0" dirty="0" smtClean="0"/>
              <a:t>Special to the forearm: supination and pronation</a:t>
            </a:r>
          </a:p>
          <a:p>
            <a:pPr marL="285750" indent="-285750">
              <a:buFontTx/>
              <a:buChar char="-"/>
            </a:pPr>
            <a:r>
              <a:rPr lang="en-US" b="0" dirty="0" smtClean="0"/>
              <a:t>Special to the ankle: inversion, </a:t>
            </a:r>
            <a:r>
              <a:rPr lang="en-US" b="0" dirty="0" err="1" smtClean="0"/>
              <a:t>eversiion</a:t>
            </a:r>
            <a:r>
              <a:rPr lang="en-US" b="0" dirty="0" smtClean="0"/>
              <a:t>, dorsiflexion and plantar </a:t>
            </a:r>
            <a:r>
              <a:rPr lang="en-US" b="0" dirty="0" err="1" smtClean="0"/>
              <a:t>flexsion</a:t>
            </a:r>
            <a:endParaRPr lang="en-US" b="0" dirty="0" smtClean="0"/>
          </a:p>
          <a:p>
            <a:pPr marL="285750" indent="-285750">
              <a:buFontTx/>
              <a:buChar char="-"/>
            </a:pPr>
            <a:r>
              <a:rPr lang="en-US" b="0" dirty="0" smtClean="0"/>
              <a:t>Special to the shoulder: elevation, depression, protraction and retraction</a:t>
            </a:r>
            <a:endParaRPr lang="en-US" b="0" dirty="0"/>
          </a:p>
        </p:txBody>
      </p:sp>
    </p:spTree>
    <p:extLst>
      <p:ext uri="{BB962C8B-B14F-4D97-AF65-F5344CB8AC3E}">
        <p14:creationId xmlns:p14="http://schemas.microsoft.com/office/powerpoint/2010/main" val="811740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 HATE physical activity: Persuasive Writing Piece</a:t>
            </a:r>
            <a:endParaRPr lang="en-US" sz="2400" dirty="0"/>
          </a:p>
        </p:txBody>
      </p:sp>
      <p:sp>
        <p:nvSpPr>
          <p:cNvPr id="3" name="Content Placeholder 2"/>
          <p:cNvSpPr>
            <a:spLocks noGrp="1"/>
          </p:cNvSpPr>
          <p:nvPr>
            <p:ph idx="1"/>
          </p:nvPr>
        </p:nvSpPr>
        <p:spPr/>
        <p:txBody>
          <a:bodyPr>
            <a:normAutofit/>
          </a:bodyPr>
          <a:lstStyle/>
          <a:p>
            <a:r>
              <a:rPr lang="en-US" sz="2800" dirty="0" smtClean="0"/>
              <a:t>Write a few paragraphs (or essay if you prefer) as to WHY someone should lead a healthy and active lifestyle. Justify your response with information you have learned in this course so far. </a:t>
            </a:r>
          </a:p>
          <a:p>
            <a:endParaRPr lang="en-US" sz="2800" dirty="0"/>
          </a:p>
          <a:p>
            <a:r>
              <a:rPr lang="en-US" sz="2800" dirty="0" smtClean="0"/>
              <a:t>Total /12</a:t>
            </a:r>
            <a:endParaRPr lang="en-US" sz="2800" dirty="0"/>
          </a:p>
        </p:txBody>
      </p:sp>
    </p:spTree>
    <p:extLst>
      <p:ext uri="{BB962C8B-B14F-4D97-AF65-F5344CB8AC3E}">
        <p14:creationId xmlns:p14="http://schemas.microsoft.com/office/powerpoint/2010/main" val="1586358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Prefixes and suffixes </a:t>
            </a:r>
            <a:endParaRPr lang="en-US" dirty="0"/>
          </a:p>
        </p:txBody>
      </p:sp>
      <p:sp>
        <p:nvSpPr>
          <p:cNvPr id="3" name="Content Placeholder 2"/>
          <p:cNvSpPr>
            <a:spLocks noGrp="1"/>
          </p:cNvSpPr>
          <p:nvPr>
            <p:ph idx="1"/>
          </p:nvPr>
        </p:nvSpPr>
        <p:spPr>
          <a:xfrm>
            <a:off x="470937" y="1100628"/>
            <a:ext cx="8219966" cy="4421444"/>
          </a:xfrm>
        </p:spPr>
        <p:txBody>
          <a:bodyPr>
            <a:normAutofit/>
          </a:bodyPr>
          <a:lstStyle/>
          <a:p>
            <a:r>
              <a:rPr lang="en-US" dirty="0" smtClean="0">
                <a:hlinkClick r:id="rId2"/>
              </a:rPr>
              <a:t>http</a:t>
            </a:r>
            <a:r>
              <a:rPr lang="en-US" dirty="0">
                <a:hlinkClick r:id="rId2"/>
              </a:rPr>
              <a:t>://www.translationdirectory.com/glossaries/glossary328.</a:t>
            </a:r>
            <a:r>
              <a:rPr lang="en-US" dirty="0" smtClean="0">
                <a:hlinkClick r:id="rId2"/>
              </a:rPr>
              <a:t>php</a:t>
            </a:r>
            <a:endParaRPr lang="en-US" dirty="0"/>
          </a:p>
          <a:p>
            <a:r>
              <a:rPr lang="en-US" dirty="0" smtClean="0"/>
              <a:t>What are common prefixes and suffixes related to anatomy, physiology and pathology? </a:t>
            </a:r>
          </a:p>
          <a:p>
            <a:r>
              <a:rPr lang="en-US" dirty="0" smtClean="0"/>
              <a:t>MUST KNOW LIST: </a:t>
            </a:r>
            <a:endParaRPr lang="en-US" dirty="0"/>
          </a:p>
          <a:p>
            <a:r>
              <a:rPr lang="en-US" dirty="0" err="1" smtClean="0"/>
              <a:t>Ab</a:t>
            </a:r>
            <a:r>
              <a:rPr lang="en-US" dirty="0" smtClean="0"/>
              <a:t>-</a:t>
            </a:r>
          </a:p>
          <a:p>
            <a:r>
              <a:rPr lang="en-US" dirty="0" smtClean="0"/>
              <a:t>Ad-</a:t>
            </a:r>
          </a:p>
          <a:p>
            <a:r>
              <a:rPr lang="en-US" dirty="0" smtClean="0"/>
              <a:t>-</a:t>
            </a:r>
            <a:r>
              <a:rPr lang="en-US" dirty="0" err="1" smtClean="0"/>
              <a:t>ossis</a:t>
            </a:r>
            <a:endParaRPr lang="en-US" dirty="0"/>
          </a:p>
          <a:p>
            <a:r>
              <a:rPr lang="en-US" dirty="0" smtClean="0"/>
              <a:t>-</a:t>
            </a:r>
            <a:r>
              <a:rPr lang="en-US" dirty="0" err="1" smtClean="0"/>
              <a:t>pathy</a:t>
            </a:r>
            <a:endParaRPr lang="en-US" dirty="0" smtClean="0"/>
          </a:p>
          <a:p>
            <a:r>
              <a:rPr lang="en-US" dirty="0" smtClean="0"/>
              <a:t>-pro</a:t>
            </a:r>
          </a:p>
          <a:p>
            <a:r>
              <a:rPr lang="en-US" dirty="0" smtClean="0"/>
              <a:t>-y</a:t>
            </a:r>
          </a:p>
          <a:p>
            <a:endParaRPr lang="en-US" dirty="0"/>
          </a:p>
          <a:p>
            <a:r>
              <a:rPr lang="en-US" dirty="0" smtClean="0"/>
              <a:t>Is there any in this list that are interesting or </a:t>
            </a:r>
            <a:r>
              <a:rPr lang="en-US" dirty="0" err="1" smtClean="0"/>
              <a:t>suprising</a:t>
            </a:r>
            <a:r>
              <a:rPr lang="en-US" dirty="0" smtClean="0"/>
              <a:t> to you? Choose 5 that are relevant to you and know them!</a:t>
            </a:r>
          </a:p>
          <a:p>
            <a:endParaRPr lang="en-US" dirty="0" smtClean="0"/>
          </a:p>
          <a:p>
            <a:endParaRPr lang="en-US" dirty="0" smtClean="0"/>
          </a:p>
        </p:txBody>
      </p:sp>
    </p:spTree>
    <p:extLst>
      <p:ext uri="{BB962C8B-B14F-4D97-AF65-F5344CB8AC3E}">
        <p14:creationId xmlns:p14="http://schemas.microsoft.com/office/powerpoint/2010/main" val="4241980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Systems of the body</a:t>
            </a:r>
            <a:endParaRPr lang="en-US" dirty="0"/>
          </a:p>
        </p:txBody>
      </p:sp>
      <p:sp>
        <p:nvSpPr>
          <p:cNvPr id="3" name="Content Placeholder 2"/>
          <p:cNvSpPr>
            <a:spLocks noGrp="1"/>
          </p:cNvSpPr>
          <p:nvPr>
            <p:ph idx="1"/>
          </p:nvPr>
        </p:nvSpPr>
        <p:spPr/>
        <p:txBody>
          <a:bodyPr/>
          <a:lstStyle/>
          <a:p>
            <a:r>
              <a:rPr lang="en-US" dirty="0" smtClean="0"/>
              <a:t>I spy game: </a:t>
            </a:r>
          </a:p>
          <a:p>
            <a:r>
              <a:rPr lang="en-US" dirty="0" smtClean="0"/>
              <a:t>What do these systems do? Name 5 parts of your body that are involved in each one of these systems. </a:t>
            </a:r>
            <a:endParaRPr lang="en-US" dirty="0"/>
          </a:p>
          <a:p>
            <a:pPr lvl="1"/>
            <a:r>
              <a:rPr lang="en-US" dirty="0" smtClean="0"/>
              <a:t>Cardiovascular System</a:t>
            </a:r>
          </a:p>
          <a:p>
            <a:pPr lvl="1"/>
            <a:r>
              <a:rPr lang="en-US" dirty="0" smtClean="0"/>
              <a:t>Lymphatic and Immune System</a:t>
            </a:r>
          </a:p>
          <a:p>
            <a:pPr lvl="1"/>
            <a:r>
              <a:rPr lang="en-US" dirty="0" smtClean="0"/>
              <a:t>Respiratory System</a:t>
            </a:r>
          </a:p>
          <a:p>
            <a:pPr lvl="1"/>
            <a:r>
              <a:rPr lang="en-US" dirty="0" smtClean="0"/>
              <a:t>Digestive System</a:t>
            </a:r>
          </a:p>
          <a:p>
            <a:pPr lvl="1"/>
            <a:r>
              <a:rPr lang="en-US" dirty="0" smtClean="0"/>
              <a:t>Urinary System</a:t>
            </a:r>
          </a:p>
          <a:p>
            <a:pPr lvl="1"/>
            <a:r>
              <a:rPr lang="en-US" dirty="0" smtClean="0"/>
              <a:t>Nervous System</a:t>
            </a:r>
          </a:p>
          <a:p>
            <a:pPr lvl="1"/>
            <a:endParaRPr lang="en-US" dirty="0" smtClean="0"/>
          </a:p>
          <a:p>
            <a:pPr lvl="1"/>
            <a:endParaRPr lang="en-US" dirty="0" smtClean="0"/>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6629400" y="2414272"/>
            <a:ext cx="2514600" cy="2514600"/>
          </a:xfrm>
          <a:prstGeom prst="rect">
            <a:avLst/>
          </a:prstGeom>
        </p:spPr>
      </p:pic>
    </p:spTree>
    <p:extLst>
      <p:ext uri="{BB962C8B-B14F-4D97-AF65-F5344CB8AC3E}">
        <p14:creationId xmlns:p14="http://schemas.microsoft.com/office/powerpoint/2010/main" val="580803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Final Assessment</a:t>
            </a:r>
            <a:endParaRPr lang="en-US" dirty="0"/>
          </a:p>
        </p:txBody>
      </p:sp>
      <p:sp>
        <p:nvSpPr>
          <p:cNvPr id="3" name="Content Placeholder 2"/>
          <p:cNvSpPr>
            <a:spLocks noGrp="1"/>
          </p:cNvSpPr>
          <p:nvPr>
            <p:ph idx="1"/>
          </p:nvPr>
        </p:nvSpPr>
        <p:spPr/>
        <p:txBody>
          <a:bodyPr/>
          <a:lstStyle/>
          <a:p>
            <a:r>
              <a:rPr lang="en-US" dirty="0" smtClean="0"/>
              <a:t>All material in this </a:t>
            </a:r>
            <a:r>
              <a:rPr lang="en-US" dirty="0" err="1" smtClean="0"/>
              <a:t>ppt</a:t>
            </a:r>
            <a:r>
              <a:rPr lang="en-US" dirty="0" smtClean="0"/>
              <a:t> is testable material</a:t>
            </a:r>
          </a:p>
          <a:p>
            <a:endParaRPr lang="en-US" dirty="0"/>
          </a:p>
          <a:p>
            <a:r>
              <a:rPr lang="en-US" dirty="0" smtClean="0"/>
              <a:t>Your choice of: QUIZ or Research paper on any topic we covered in this module</a:t>
            </a:r>
          </a:p>
          <a:p>
            <a:endParaRPr lang="en-US" dirty="0"/>
          </a:p>
          <a:p>
            <a:endParaRPr lang="en-US" dirty="0" smtClean="0"/>
          </a:p>
          <a:p>
            <a:endParaRPr lang="en-US" dirty="0" smtClean="0"/>
          </a:p>
        </p:txBody>
      </p:sp>
    </p:spTree>
    <p:extLst>
      <p:ext uri="{BB962C8B-B14F-4D97-AF65-F5344CB8AC3E}">
        <p14:creationId xmlns:p14="http://schemas.microsoft.com/office/powerpoint/2010/main" val="394034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66" y="237340"/>
            <a:ext cx="7520940" cy="548640"/>
          </a:xfrm>
        </p:spPr>
        <p:txBody>
          <a:bodyPr/>
          <a:lstStyle/>
          <a:p>
            <a:r>
              <a:rPr lang="en-US" dirty="0" smtClean="0"/>
              <a:t>What Determines good Health? </a:t>
            </a:r>
            <a:endParaRPr lang="en-US" dirty="0"/>
          </a:p>
        </p:txBody>
      </p:sp>
      <p:sp>
        <p:nvSpPr>
          <p:cNvPr id="3" name="Content Placeholder 2"/>
          <p:cNvSpPr>
            <a:spLocks noGrp="1"/>
          </p:cNvSpPr>
          <p:nvPr>
            <p:ph sz="half" idx="2"/>
          </p:nvPr>
        </p:nvSpPr>
        <p:spPr>
          <a:xfrm>
            <a:off x="199791" y="1141514"/>
            <a:ext cx="3819759" cy="3669294"/>
          </a:xfrm>
        </p:spPr>
        <p:txBody>
          <a:bodyPr>
            <a:normAutofit fontScale="85000" lnSpcReduction="10000"/>
          </a:bodyPr>
          <a:lstStyle/>
          <a:p>
            <a:r>
              <a:rPr lang="en-US" b="0" dirty="0"/>
              <a:t>The context of people’s </a:t>
            </a:r>
            <a:r>
              <a:rPr lang="en-US" b="0" dirty="0" smtClean="0"/>
              <a:t>lives determine </a:t>
            </a:r>
            <a:r>
              <a:rPr lang="en-US" b="0" dirty="0"/>
              <a:t>their health, and so blaming individuals for having poor health or crediting them for good health is inappropriate. Individuals are unlikely to be able to directly control many of the determinants of health. These determinants—or things that make people healthy or not—include the above factors, and many </a:t>
            </a:r>
            <a:r>
              <a:rPr lang="en-US" b="0" dirty="0" smtClean="0"/>
              <a:t>others:</a:t>
            </a:r>
          </a:p>
        </p:txBody>
      </p:sp>
      <p:sp>
        <p:nvSpPr>
          <p:cNvPr id="6" name="Content Placeholder 5"/>
          <p:cNvSpPr>
            <a:spLocks noGrp="1"/>
          </p:cNvSpPr>
          <p:nvPr>
            <p:ph sz="quarter" idx="4"/>
          </p:nvPr>
        </p:nvSpPr>
        <p:spPr>
          <a:xfrm>
            <a:off x="3881651" y="914400"/>
            <a:ext cx="5094667" cy="5492346"/>
          </a:xfrm>
        </p:spPr>
        <p:txBody>
          <a:bodyPr>
            <a:normAutofit fontScale="62500" lnSpcReduction="20000"/>
          </a:bodyPr>
          <a:lstStyle/>
          <a:p>
            <a:r>
              <a:rPr lang="en-US" b="0" dirty="0"/>
              <a:t>	- </a:t>
            </a:r>
            <a:r>
              <a:rPr lang="en-US" dirty="0"/>
              <a:t>Income and social status </a:t>
            </a:r>
            <a:r>
              <a:rPr lang="en-US" b="0" dirty="0"/>
              <a:t>- higher income and social status are linked to better health. The greater the gap between the richest and poorest people, the greater the differences in health.</a:t>
            </a:r>
          </a:p>
          <a:p>
            <a:r>
              <a:rPr lang="en-US" b="0" dirty="0"/>
              <a:t>	- </a:t>
            </a:r>
            <a:r>
              <a:rPr lang="en-US" dirty="0"/>
              <a:t>Education </a:t>
            </a:r>
            <a:r>
              <a:rPr lang="en-US" b="0" dirty="0"/>
              <a:t>– low education levels are linked with poor health, more stress and lower self-confidence.</a:t>
            </a:r>
          </a:p>
          <a:p>
            <a:r>
              <a:rPr lang="en-US" b="0" dirty="0"/>
              <a:t>	- </a:t>
            </a:r>
            <a:r>
              <a:rPr lang="en-US" dirty="0"/>
              <a:t>Physical environment </a:t>
            </a:r>
            <a:r>
              <a:rPr lang="en-US" b="0" dirty="0"/>
              <a:t>– safe water and clean air, healthy workplaces, safe houses, communities and roads all contribute to good health. Employment and working conditions – people in employment are healthier, particularly those who have more control over their working conditions</a:t>
            </a:r>
          </a:p>
          <a:p>
            <a:r>
              <a:rPr lang="en-US" b="0" dirty="0"/>
              <a:t>	-</a:t>
            </a:r>
            <a:r>
              <a:rPr lang="en-US" dirty="0"/>
              <a:t>Social support networks </a:t>
            </a:r>
            <a:r>
              <a:rPr lang="en-US" b="0" dirty="0"/>
              <a:t>– greater support from families, friends and communities is linked to better health. Culture - customs and traditions, and the beliefs of the family and community all affect health.</a:t>
            </a:r>
          </a:p>
          <a:p>
            <a:r>
              <a:rPr lang="en-US" b="0" dirty="0"/>
              <a:t>	- </a:t>
            </a:r>
            <a:r>
              <a:rPr lang="en-US" dirty="0"/>
              <a:t>Genetics </a:t>
            </a:r>
            <a:r>
              <a:rPr lang="en-US" b="0" dirty="0"/>
              <a:t>- inheritance plays a part in determining lifespan, healthiness and the likelihood of </a:t>
            </a:r>
            <a:r>
              <a:rPr lang="en-US" b="0" dirty="0" smtClean="0"/>
              <a:t>developing certain </a:t>
            </a:r>
            <a:r>
              <a:rPr lang="en-US" b="0" dirty="0"/>
              <a:t>illnesses. Personal </a:t>
            </a:r>
            <a:r>
              <a:rPr lang="en-US" b="0" dirty="0" err="1"/>
              <a:t>behaviour</a:t>
            </a:r>
            <a:r>
              <a:rPr lang="en-US" b="0" dirty="0"/>
              <a:t> and coping skills – balanced eating, keeping active, smoking, drinking, and how we deal with life’s stresses and challenges all affect health.</a:t>
            </a:r>
          </a:p>
          <a:p>
            <a:r>
              <a:rPr lang="en-US" b="0" dirty="0"/>
              <a:t>	- </a:t>
            </a:r>
            <a:r>
              <a:rPr lang="en-US" dirty="0"/>
              <a:t>Health services </a:t>
            </a:r>
            <a:r>
              <a:rPr lang="en-US" b="0" dirty="0"/>
              <a:t>- access and use of services that prevent and treat disease influences health</a:t>
            </a:r>
          </a:p>
          <a:p>
            <a:r>
              <a:rPr lang="en-US" b="0" dirty="0"/>
              <a:t>	- </a:t>
            </a:r>
            <a:r>
              <a:rPr lang="en-US" dirty="0"/>
              <a:t>Gender </a:t>
            </a:r>
            <a:r>
              <a:rPr lang="en-US" b="0" dirty="0"/>
              <a:t>- Men and women suffer from different types of diseases at different ages</a:t>
            </a:r>
            <a:endParaRPr lang="en-US" dirty="0"/>
          </a:p>
        </p:txBody>
      </p:sp>
      <p:sp>
        <p:nvSpPr>
          <p:cNvPr id="7" name="TextBox 6"/>
          <p:cNvSpPr txBox="1"/>
          <p:nvPr/>
        </p:nvSpPr>
        <p:spPr>
          <a:xfrm rot="2070985">
            <a:off x="7627645" y="100843"/>
            <a:ext cx="1592643" cy="646331"/>
          </a:xfrm>
          <a:prstGeom prst="rect">
            <a:avLst/>
          </a:prstGeom>
          <a:noFill/>
        </p:spPr>
        <p:txBody>
          <a:bodyPr wrap="square" rtlCol="0">
            <a:spAutoFit/>
          </a:bodyPr>
          <a:lstStyle/>
          <a:p>
            <a:r>
              <a:rPr lang="en-US" dirty="0" smtClean="0"/>
              <a:t>WHO determinants</a:t>
            </a:r>
            <a:endParaRPr lang="en-US" dirty="0"/>
          </a:p>
        </p:txBody>
      </p:sp>
    </p:spTree>
    <p:extLst>
      <p:ext uri="{BB962C8B-B14F-4D97-AF65-F5344CB8AC3E}">
        <p14:creationId xmlns:p14="http://schemas.microsoft.com/office/powerpoint/2010/main" val="2288034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Evidence Based Decision Making</a:t>
            </a:r>
            <a:endParaRPr lang="en-US" dirty="0"/>
          </a:p>
        </p:txBody>
      </p:sp>
      <p:sp>
        <p:nvSpPr>
          <p:cNvPr id="8" name="Content Placeholder 7"/>
          <p:cNvSpPr>
            <a:spLocks noGrp="1"/>
          </p:cNvSpPr>
          <p:nvPr>
            <p:ph idx="1"/>
          </p:nvPr>
        </p:nvSpPr>
        <p:spPr/>
        <p:txBody>
          <a:bodyPr/>
          <a:lstStyle/>
          <a:p>
            <a:r>
              <a:rPr lang="en-US" dirty="0" smtClean="0"/>
              <a:t>Definition: </a:t>
            </a:r>
          </a:p>
          <a:p>
            <a:endParaRPr lang="en-US" dirty="0"/>
          </a:p>
          <a:p>
            <a:pPr lvl="1"/>
            <a:r>
              <a:rPr lang="en-US" dirty="0"/>
              <a:t>The aim of evidence-based decision making (EBDM) is to ensure that decisions about health and health care are based on the best available knowledge. </a:t>
            </a:r>
            <a:endParaRPr lang="en-US" dirty="0" smtClean="0"/>
          </a:p>
          <a:p>
            <a:pPr lvl="1"/>
            <a:r>
              <a:rPr lang="en-US" dirty="0" smtClean="0"/>
              <a:t>To </a:t>
            </a:r>
            <a:r>
              <a:rPr lang="en-US" dirty="0"/>
              <a:t>use EBDM one must first assess what constitutes evidence, both in relation to health-enhancing interventions and to organizational or policy level decision making. </a:t>
            </a:r>
            <a:endParaRPr lang="en-US" dirty="0" smtClean="0"/>
          </a:p>
          <a:p>
            <a:pPr lvl="1"/>
            <a:r>
              <a:rPr lang="en-US" dirty="0" smtClean="0"/>
              <a:t>One </a:t>
            </a:r>
            <a:r>
              <a:rPr lang="en-US" dirty="0"/>
              <a:t>also needs to explore the availability and accessibility of reliable information and knowledge that identifies how interventions, practices and programs affect health outcomes.</a:t>
            </a:r>
            <a:endParaRPr lang="en-US" dirty="0"/>
          </a:p>
        </p:txBody>
      </p:sp>
    </p:spTree>
    <p:extLst>
      <p:ext uri="{BB962C8B-B14F-4D97-AF65-F5344CB8AC3E}">
        <p14:creationId xmlns:p14="http://schemas.microsoft.com/office/powerpoint/2010/main" val="131105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60" y="91440"/>
            <a:ext cx="7520940" cy="548640"/>
          </a:xfrm>
        </p:spPr>
        <p:txBody>
          <a:bodyPr/>
          <a:lstStyle/>
          <a:p>
            <a:r>
              <a:rPr lang="en-US" sz="2000" dirty="0" smtClean="0"/>
              <a:t>Evidence Based decision making – Determinants of Health</a:t>
            </a:r>
            <a:endParaRPr lang="en-US" sz="2000" dirty="0"/>
          </a:p>
        </p:txBody>
      </p:sp>
      <p:sp>
        <p:nvSpPr>
          <p:cNvPr id="7" name="Content Placeholder 6"/>
          <p:cNvSpPr>
            <a:spLocks noGrp="1"/>
          </p:cNvSpPr>
          <p:nvPr>
            <p:ph idx="1"/>
          </p:nvPr>
        </p:nvSpPr>
        <p:spPr>
          <a:xfrm>
            <a:off x="156979" y="914400"/>
            <a:ext cx="8987021" cy="5777724"/>
          </a:xfrm>
        </p:spPr>
        <p:txBody>
          <a:bodyPr>
            <a:normAutofit fontScale="85000" lnSpcReduction="20000"/>
          </a:bodyPr>
          <a:lstStyle/>
          <a:p>
            <a:r>
              <a:rPr lang="en-US" b="0" dirty="0" smtClean="0"/>
              <a:t>An </a:t>
            </a:r>
            <a:r>
              <a:rPr lang="en-US" b="0" dirty="0"/>
              <a:t>evidence base about the impact that projects, </a:t>
            </a:r>
            <a:r>
              <a:rPr lang="en-US" b="0" dirty="0" smtClean="0"/>
              <a:t>programs </a:t>
            </a:r>
            <a:r>
              <a:rPr lang="en-US" b="0" dirty="0"/>
              <a:t>and policies have had on health is required to carry out </a:t>
            </a:r>
            <a:r>
              <a:rPr lang="en-US" b="0" dirty="0" smtClean="0"/>
              <a:t>Health Impact Assessments. </a:t>
            </a:r>
            <a:r>
              <a:rPr lang="en-US" b="0" dirty="0"/>
              <a:t>The best available evidence is used within </a:t>
            </a:r>
            <a:r>
              <a:rPr lang="en-US" b="0" dirty="0" smtClean="0"/>
              <a:t>the appraisal </a:t>
            </a:r>
            <a:r>
              <a:rPr lang="en-US" b="0" dirty="0"/>
              <a:t>stage of HIA to determine what impacts may occur (both positive and negative), the size of the impact (if possible) and the distribution of that impact </a:t>
            </a:r>
            <a:r>
              <a:rPr lang="en-US" b="0" dirty="0" smtClean="0"/>
              <a:t>in different </a:t>
            </a:r>
            <a:r>
              <a:rPr lang="en-US" b="0" dirty="0"/>
              <a:t>population groups. </a:t>
            </a:r>
            <a:endParaRPr lang="en-US" b="0" dirty="0" smtClean="0"/>
          </a:p>
          <a:p>
            <a:r>
              <a:rPr lang="en-US" b="0" dirty="0" smtClean="0"/>
              <a:t>It </a:t>
            </a:r>
            <a:r>
              <a:rPr lang="en-US" b="0" dirty="0"/>
              <a:t>is generally assumed that the evidence for health impacts exists, and that searching and collating will provide the necessary evidence. Unfortunately this is not often the case, and the evidence of health impacts is often not available. This is because of the long causal pathway between the implementation of a project/</a:t>
            </a:r>
            <a:r>
              <a:rPr lang="en-US" b="0" dirty="0" smtClean="0"/>
              <a:t>program/</a:t>
            </a:r>
            <a:r>
              <a:rPr lang="en-US" b="0" dirty="0"/>
              <a:t>policy and any potential impact on population health, and the many confounding factors that make the determination of a link difficult. Within the HIA it is important therefore to be explicit about sources of evidence and to identify missing or incomplete information.</a:t>
            </a:r>
          </a:p>
          <a:p>
            <a:r>
              <a:rPr lang="en-US" b="0" dirty="0"/>
              <a:t>Providing a comprehensive review of the evidence base is not simple. It needs to draw on the best available evidence – that from reviews and research papers, and including qualitative and quantitative evidence. This information must be supplemented with local and expert knowledge, policy information, and proposal specific information.</a:t>
            </a:r>
          </a:p>
          <a:p>
            <a:r>
              <a:rPr lang="en-US" b="0" dirty="0"/>
              <a:t>However, there are examples where the best available evidence has been documented, and in some cases </a:t>
            </a:r>
            <a:r>
              <a:rPr lang="en-US" b="0" dirty="0" smtClean="0"/>
              <a:t>summarized. </a:t>
            </a:r>
            <a:r>
              <a:rPr lang="en-US" b="0" dirty="0"/>
              <a:t>These are presented below:</a:t>
            </a:r>
          </a:p>
          <a:p>
            <a:r>
              <a:rPr lang="en-US" b="0" dirty="0"/>
              <a:t>		Transport</a:t>
            </a:r>
          </a:p>
          <a:p>
            <a:r>
              <a:rPr lang="en-US" b="0" dirty="0"/>
              <a:t>		Food and Agriculture</a:t>
            </a:r>
          </a:p>
          <a:p>
            <a:r>
              <a:rPr lang="en-US" b="0" dirty="0"/>
              <a:t>		Housing</a:t>
            </a:r>
          </a:p>
          <a:p>
            <a:r>
              <a:rPr lang="en-US" b="0" dirty="0"/>
              <a:t>		Waste</a:t>
            </a:r>
          </a:p>
          <a:p>
            <a:r>
              <a:rPr lang="hu-HU" b="0" dirty="0"/>
              <a:t>		Energy</a:t>
            </a:r>
          </a:p>
          <a:p>
            <a:r>
              <a:rPr lang="en-US" b="0" dirty="0"/>
              <a:t>		Industry</a:t>
            </a:r>
          </a:p>
          <a:p>
            <a:r>
              <a:rPr lang="en-US" b="0" dirty="0"/>
              <a:t>		Urbanization</a:t>
            </a:r>
          </a:p>
          <a:p>
            <a:r>
              <a:rPr lang="en-US" b="0" dirty="0"/>
              <a:t>		Water</a:t>
            </a:r>
          </a:p>
          <a:p>
            <a:r>
              <a:rPr lang="en-US" b="0" dirty="0"/>
              <a:t>		Radiation</a:t>
            </a:r>
          </a:p>
          <a:p>
            <a:r>
              <a:rPr lang="en-US" b="0" dirty="0"/>
              <a:t>		Nutrition and health</a:t>
            </a:r>
          </a:p>
          <a:p>
            <a:endParaRPr lang="en-US" b="0" dirty="0"/>
          </a:p>
          <a:p>
            <a:endParaRPr lang="en-US" dirty="0"/>
          </a:p>
        </p:txBody>
      </p:sp>
    </p:spTree>
    <p:extLst>
      <p:ext uri="{BB962C8B-B14F-4D97-AF65-F5344CB8AC3E}">
        <p14:creationId xmlns:p14="http://schemas.microsoft.com/office/powerpoint/2010/main" val="4001444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does Canada Say about “Good Health”?</a:t>
            </a:r>
            <a:endParaRPr lang="en-US" sz="2400" dirty="0"/>
          </a:p>
        </p:txBody>
      </p:sp>
      <p:sp>
        <p:nvSpPr>
          <p:cNvPr id="3" name="Content Placeholder 2"/>
          <p:cNvSpPr>
            <a:spLocks noGrp="1"/>
          </p:cNvSpPr>
          <p:nvPr>
            <p:ph idx="1"/>
          </p:nvPr>
        </p:nvSpPr>
        <p:spPr/>
        <p:txBody>
          <a:bodyPr/>
          <a:lstStyle/>
          <a:p>
            <a:pPr lvl="1"/>
            <a:r>
              <a:rPr lang="en-US" dirty="0"/>
              <a:t>The federal </a:t>
            </a:r>
            <a:r>
              <a:rPr lang="en-US" dirty="0" smtClean="0"/>
              <a:t>government of Canada </a:t>
            </a:r>
            <a:r>
              <a:rPr lang="en-US" dirty="0"/>
              <a:t>also recognizes that spending more on health research </a:t>
            </a:r>
            <a:r>
              <a:rPr lang="en-US" dirty="0" smtClean="0"/>
              <a:t>in only </a:t>
            </a:r>
            <a:r>
              <a:rPr lang="en-US" dirty="0"/>
              <a:t>part of the </a:t>
            </a:r>
            <a:r>
              <a:rPr lang="en-US" dirty="0" smtClean="0"/>
              <a:t>solution to getting Canadians healthier</a:t>
            </a:r>
          </a:p>
          <a:p>
            <a:pPr lvl="1"/>
            <a:r>
              <a:rPr lang="en-US" dirty="0" smtClean="0"/>
              <a:t>. </a:t>
            </a:r>
            <a:r>
              <a:rPr lang="en-US" dirty="0"/>
              <a:t>We can also address health issues by broadening our approach to health interventions. We've learned a lot in the past several decades about what determines health and where we should be concentrating our efforts. </a:t>
            </a:r>
            <a:endParaRPr lang="en-US" dirty="0" smtClean="0"/>
          </a:p>
          <a:p>
            <a:pPr lvl="1"/>
            <a:r>
              <a:rPr lang="en-US" dirty="0" smtClean="0"/>
              <a:t>Much </a:t>
            </a:r>
            <a:r>
              <a:rPr lang="en-US" dirty="0"/>
              <a:t>of the research is telling us that we need to look at the big picture of health to examine factors both inside and outside the health care system that affect our health. </a:t>
            </a:r>
            <a:endParaRPr lang="en-US" dirty="0" smtClean="0"/>
          </a:p>
          <a:p>
            <a:pPr lvl="1"/>
            <a:r>
              <a:rPr lang="en-US" dirty="0" smtClean="0"/>
              <a:t>At </a:t>
            </a:r>
            <a:r>
              <a:rPr lang="en-US" dirty="0"/>
              <a:t>every stage of life, health is determined by complex interactions between social and economic factors, the physical environment and individual behavior. </a:t>
            </a:r>
            <a:endParaRPr lang="en-US" dirty="0" smtClean="0"/>
          </a:p>
          <a:p>
            <a:pPr lvl="1"/>
            <a:r>
              <a:rPr lang="en-US" dirty="0" smtClean="0"/>
              <a:t>These </a:t>
            </a:r>
            <a:r>
              <a:rPr lang="en-US" dirty="0"/>
              <a:t>factors are referred to as 'determinants of health'. They do not exist in isolation from each other. It is the combined influence of the determinants of health that determines health status.</a:t>
            </a:r>
            <a:endParaRPr lang="en-US" dirty="0"/>
          </a:p>
        </p:txBody>
      </p:sp>
    </p:spTree>
    <p:extLst>
      <p:ext uri="{BB962C8B-B14F-4D97-AF65-F5344CB8AC3E}">
        <p14:creationId xmlns:p14="http://schemas.microsoft.com/office/powerpoint/2010/main" val="1128640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Determinants of Health – Health Canada</a:t>
            </a:r>
            <a:endParaRPr lang="en-US" dirty="0"/>
          </a:p>
        </p:txBody>
      </p:sp>
      <p:sp>
        <p:nvSpPr>
          <p:cNvPr id="3" name="Content Placeholder 2"/>
          <p:cNvSpPr>
            <a:spLocks noGrp="1"/>
          </p:cNvSpPr>
          <p:nvPr>
            <p:ph idx="1"/>
          </p:nvPr>
        </p:nvSpPr>
        <p:spPr/>
        <p:txBody>
          <a:bodyPr>
            <a:normAutofit fontScale="77500" lnSpcReduction="20000"/>
          </a:bodyPr>
          <a:lstStyle/>
          <a:p>
            <a:pPr lvl="1"/>
            <a:r>
              <a:rPr lang="nb-NO" sz="3300" dirty="0"/>
              <a:t>Key </a:t>
            </a:r>
            <a:r>
              <a:rPr lang="nb-NO" sz="3300" dirty="0" smtClean="0"/>
              <a:t>Determinants </a:t>
            </a:r>
            <a:r>
              <a:rPr lang="nb-NO" sz="3300" dirty="0" err="1" smtClean="0"/>
              <a:t>of</a:t>
            </a:r>
            <a:r>
              <a:rPr lang="nb-NO" sz="3300" dirty="0" smtClean="0"/>
              <a:t> </a:t>
            </a:r>
            <a:r>
              <a:rPr lang="nb-NO" sz="3300" dirty="0" err="1" smtClean="0"/>
              <a:t>Good</a:t>
            </a:r>
            <a:r>
              <a:rPr lang="nb-NO" sz="3300" dirty="0" smtClean="0"/>
              <a:t> Health in Canada</a:t>
            </a:r>
            <a:endParaRPr lang="nb-NO" sz="3300" dirty="0"/>
          </a:p>
          <a:p>
            <a:r>
              <a:rPr lang="en-US" b="0" u="sng" dirty="0">
                <a:solidFill>
                  <a:schemeClr val="tx2"/>
                </a:solidFill>
                <a:latin typeface="Arial"/>
                <a:cs typeface="Arial"/>
                <a:hlinkClick r:id="rId2"/>
              </a:rPr>
              <a:t>Income and Social Status</a:t>
            </a:r>
          </a:p>
          <a:p>
            <a:r>
              <a:rPr lang="en-US" b="0" u="sng" dirty="0">
                <a:solidFill>
                  <a:schemeClr val="tx2"/>
                </a:solidFill>
                <a:latin typeface="Arial"/>
                <a:cs typeface="Arial"/>
                <a:hlinkClick r:id="rId3"/>
              </a:rPr>
              <a:t>Social Support Networks</a:t>
            </a:r>
          </a:p>
          <a:p>
            <a:r>
              <a:rPr lang="en-US" b="0" u="sng" dirty="0">
                <a:solidFill>
                  <a:schemeClr val="tx2"/>
                </a:solidFill>
                <a:latin typeface="Arial"/>
                <a:cs typeface="Arial"/>
                <a:hlinkClick r:id="rId4"/>
              </a:rPr>
              <a:t>Education and Literacy</a:t>
            </a:r>
          </a:p>
          <a:p>
            <a:r>
              <a:rPr lang="en-US" b="0" u="sng" dirty="0">
                <a:solidFill>
                  <a:schemeClr val="tx2"/>
                </a:solidFill>
                <a:latin typeface="Arial"/>
                <a:cs typeface="Arial"/>
                <a:hlinkClick r:id="rId5"/>
              </a:rPr>
              <a:t>Employment/Working Conditions</a:t>
            </a:r>
          </a:p>
          <a:p>
            <a:r>
              <a:rPr lang="en-US" b="0" u="sng" dirty="0">
                <a:solidFill>
                  <a:schemeClr val="tx2"/>
                </a:solidFill>
                <a:latin typeface="Arial"/>
                <a:cs typeface="Arial"/>
                <a:hlinkClick r:id="rId6"/>
              </a:rPr>
              <a:t>Social Environments</a:t>
            </a:r>
          </a:p>
          <a:p>
            <a:r>
              <a:rPr lang="en-US" b="0" u="sng" dirty="0">
                <a:solidFill>
                  <a:schemeClr val="tx2"/>
                </a:solidFill>
                <a:latin typeface="Arial"/>
                <a:cs typeface="Arial"/>
                <a:hlinkClick r:id="rId7"/>
              </a:rPr>
              <a:t>Physical Environments</a:t>
            </a:r>
          </a:p>
          <a:p>
            <a:r>
              <a:rPr lang="en-US" b="0" u="sng" dirty="0">
                <a:solidFill>
                  <a:schemeClr val="tx2"/>
                </a:solidFill>
                <a:latin typeface="Arial"/>
                <a:cs typeface="Arial"/>
                <a:hlinkClick r:id="rId8"/>
              </a:rPr>
              <a:t>Personal Health Practices and Coping Skills</a:t>
            </a:r>
          </a:p>
          <a:p>
            <a:r>
              <a:rPr lang="en-US" b="0" u="sng" dirty="0">
                <a:solidFill>
                  <a:schemeClr val="tx2"/>
                </a:solidFill>
                <a:latin typeface="Arial"/>
                <a:cs typeface="Arial"/>
                <a:hlinkClick r:id="rId9"/>
              </a:rPr>
              <a:t>Healthy Child Development</a:t>
            </a:r>
          </a:p>
          <a:p>
            <a:r>
              <a:rPr lang="en-US" b="0" u="sng" dirty="0">
                <a:solidFill>
                  <a:schemeClr val="tx2"/>
                </a:solidFill>
                <a:latin typeface="Arial"/>
                <a:cs typeface="Arial"/>
                <a:hlinkClick r:id="rId10"/>
              </a:rPr>
              <a:t>Biology and Genetic Endowment</a:t>
            </a:r>
          </a:p>
          <a:p>
            <a:r>
              <a:rPr lang="en-US" b="0" u="sng" dirty="0">
                <a:solidFill>
                  <a:schemeClr val="tx2"/>
                </a:solidFill>
                <a:latin typeface="Arial"/>
                <a:cs typeface="Arial"/>
                <a:hlinkClick r:id="rId11"/>
              </a:rPr>
              <a:t>Health Services</a:t>
            </a:r>
          </a:p>
          <a:p>
            <a:r>
              <a:rPr lang="en-US" b="0" u="sng" dirty="0">
                <a:solidFill>
                  <a:schemeClr val="tx2"/>
                </a:solidFill>
                <a:latin typeface="Arial"/>
                <a:cs typeface="Arial"/>
                <a:hlinkClick r:id="rId12"/>
              </a:rPr>
              <a:t>Gender</a:t>
            </a:r>
          </a:p>
          <a:p>
            <a:r>
              <a:rPr lang="en-US" b="0" u="sng" dirty="0">
                <a:solidFill>
                  <a:schemeClr val="tx2"/>
                </a:solidFill>
                <a:latin typeface="Arial"/>
                <a:cs typeface="Arial"/>
                <a:hlinkClick r:id="rId13"/>
              </a:rPr>
              <a:t>Culture</a:t>
            </a:r>
            <a:endParaRPr lang="en-US" b="0" u="sng" dirty="0">
              <a:solidFill>
                <a:schemeClr val="tx2"/>
              </a:solidFill>
              <a:latin typeface="Arial"/>
              <a:cs typeface="Arial"/>
            </a:endParaRPr>
          </a:p>
        </p:txBody>
      </p:sp>
      <p:sp>
        <p:nvSpPr>
          <p:cNvPr id="4" name="TextBox 3"/>
          <p:cNvSpPr txBox="1"/>
          <p:nvPr/>
        </p:nvSpPr>
        <p:spPr>
          <a:xfrm>
            <a:off x="3292874" y="5213187"/>
            <a:ext cx="9805319" cy="261610"/>
          </a:xfrm>
          <a:prstGeom prst="rect">
            <a:avLst/>
          </a:prstGeom>
          <a:noFill/>
        </p:spPr>
        <p:txBody>
          <a:bodyPr wrap="square" rtlCol="0">
            <a:spAutoFit/>
          </a:bodyPr>
          <a:lstStyle/>
          <a:p>
            <a:r>
              <a:rPr lang="pl-PL" sz="1100" dirty="0"/>
              <a:t>http://</a:t>
            </a:r>
            <a:r>
              <a:rPr lang="pl-PL" sz="1100" dirty="0" err="1"/>
              <a:t>www.phac-aspc.gc.ca</a:t>
            </a:r>
            <a:r>
              <a:rPr lang="pl-PL" sz="1100" dirty="0"/>
              <a:t>/</a:t>
            </a:r>
            <a:r>
              <a:rPr lang="pl-PL" sz="1100" dirty="0" err="1"/>
              <a:t>ph-sp</a:t>
            </a:r>
            <a:r>
              <a:rPr lang="pl-PL" sz="1100" dirty="0"/>
              <a:t>/</a:t>
            </a:r>
            <a:r>
              <a:rPr lang="pl-PL" sz="1100" dirty="0" err="1"/>
              <a:t>determinants</a:t>
            </a:r>
            <a:r>
              <a:rPr lang="pl-PL" sz="1100" dirty="0"/>
              <a:t>/</a:t>
            </a:r>
            <a:r>
              <a:rPr lang="pl-PL" sz="1100" dirty="0" err="1"/>
              <a:t>index-eng.php#What</a:t>
            </a:r>
            <a:endParaRPr lang="en-US" sz="1100" dirty="0"/>
          </a:p>
        </p:txBody>
      </p:sp>
    </p:spTree>
    <p:extLst>
      <p:ext uri="{BB962C8B-B14F-4D97-AF65-F5344CB8AC3E}">
        <p14:creationId xmlns:p14="http://schemas.microsoft.com/office/powerpoint/2010/main" val="346593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are the Determinants used for? </a:t>
            </a:r>
            <a:endParaRPr lang="en-US" dirty="0"/>
          </a:p>
        </p:txBody>
      </p:sp>
      <p:sp>
        <p:nvSpPr>
          <p:cNvPr id="3" name="Content Placeholder 2"/>
          <p:cNvSpPr>
            <a:spLocks noGrp="1"/>
          </p:cNvSpPr>
          <p:nvPr>
            <p:ph idx="1"/>
          </p:nvPr>
        </p:nvSpPr>
        <p:spPr/>
        <p:txBody>
          <a:bodyPr>
            <a:normAutofit/>
          </a:bodyPr>
          <a:lstStyle/>
          <a:p>
            <a:pPr marL="0" lvl="1" indent="0">
              <a:buNone/>
            </a:pPr>
            <a:r>
              <a:rPr lang="en-US" sz="2400" dirty="0"/>
              <a:t>The challenge we face is how to use what we know about the determinants of health to</a:t>
            </a:r>
            <a:r>
              <a:rPr lang="en-US" sz="2400" dirty="0" smtClean="0"/>
              <a:t>:</a:t>
            </a:r>
          </a:p>
          <a:p>
            <a:pPr marL="0" lvl="1" indent="0">
              <a:buNone/>
            </a:pPr>
            <a:endParaRPr lang="en-US" sz="2400" dirty="0"/>
          </a:p>
          <a:p>
            <a:pPr lvl="1"/>
            <a:r>
              <a:rPr lang="en-US" sz="2400" dirty="0"/>
              <a:t>focus our research agenda so we can increase our understanding of how the basic determinants of health influence collective and personal well-being</a:t>
            </a:r>
          </a:p>
          <a:p>
            <a:pPr lvl="1"/>
            <a:r>
              <a:rPr lang="en-US" sz="2400" dirty="0"/>
              <a:t>adopt strategies that improve health for Canadians</a:t>
            </a:r>
            <a:endParaRPr lang="en-US" sz="2400" dirty="0"/>
          </a:p>
        </p:txBody>
      </p:sp>
    </p:spTree>
    <p:extLst>
      <p:ext uri="{BB962C8B-B14F-4D97-AF65-F5344CB8AC3E}">
        <p14:creationId xmlns:p14="http://schemas.microsoft.com/office/powerpoint/2010/main" val="12040578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158</TotalTime>
  <Words>2610</Words>
  <Application>Microsoft Macintosh PowerPoint</Application>
  <PresentationFormat>On-screen Show (4:3)</PresentationFormat>
  <Paragraphs>317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Angles</vt:lpstr>
      <vt:lpstr>Athletic Science 10</vt:lpstr>
      <vt:lpstr>Outcomes</vt:lpstr>
      <vt:lpstr>What does it mean to be of good Health? </vt:lpstr>
      <vt:lpstr>What Determines good Health? </vt:lpstr>
      <vt:lpstr>Evidence Based Decision Making</vt:lpstr>
      <vt:lpstr>Evidence Based decision making – Determinants of Health</vt:lpstr>
      <vt:lpstr>What does Canada Say about “Good Health”?</vt:lpstr>
      <vt:lpstr>Determinants of Health – Health Canada</vt:lpstr>
      <vt:lpstr>So What are the Determinants used for? </vt:lpstr>
      <vt:lpstr>Who is responsible for what role? </vt:lpstr>
      <vt:lpstr>Assignment #1: Role and Responsibilities</vt:lpstr>
      <vt:lpstr>Wellness – Definitions Related to </vt:lpstr>
      <vt:lpstr>Wellness – Definitions related to</vt:lpstr>
      <vt:lpstr>Wellness – Definitions related to</vt:lpstr>
      <vt:lpstr>How to Optimize P.H &amp; W. - </vt:lpstr>
      <vt:lpstr>Canada’s Food Guide</vt:lpstr>
      <vt:lpstr>Canada’s Food Guide</vt:lpstr>
      <vt:lpstr>Canada Food Guide Questions: </vt:lpstr>
      <vt:lpstr>Assignment #2- My Food Guide</vt:lpstr>
      <vt:lpstr>Oral Care – Health Canada Recommendations</vt:lpstr>
      <vt:lpstr>Oral Health – What can I do</vt:lpstr>
      <vt:lpstr>Assignment # 3</vt:lpstr>
      <vt:lpstr>Healthy Sleep PAtterns</vt:lpstr>
      <vt:lpstr>Sleep Hygiene Video’s</vt:lpstr>
      <vt:lpstr>Assignment # 5 – Sleep Journal</vt:lpstr>
      <vt:lpstr>Daily Physical Activity and exercise</vt:lpstr>
      <vt:lpstr>Assignment #7: My Personal DPA plan</vt:lpstr>
      <vt:lpstr>Handwashing Techniques</vt:lpstr>
      <vt:lpstr>Muscles and Bones – Human Anatomoy</vt:lpstr>
      <vt:lpstr>Principles of Movement</vt:lpstr>
      <vt:lpstr>Define the following terms – Movement LAb</vt:lpstr>
      <vt:lpstr>I HATE physical activity: Persuasive Writing Piece</vt:lpstr>
      <vt:lpstr>Common Prefixes and suffixes </vt:lpstr>
      <vt:lpstr>Medical Systems of the body</vt:lpstr>
      <vt:lpstr>Final Assessment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Athletic Science 10</dc:title>
  <dc:creator>Katherine Weber</dc:creator>
  <cp:lastModifiedBy>Katherine Weber</cp:lastModifiedBy>
  <cp:revision>19</cp:revision>
  <dcterms:created xsi:type="dcterms:W3CDTF">2013-02-03T18:17:19Z</dcterms:created>
  <dcterms:modified xsi:type="dcterms:W3CDTF">2013-02-03T20:55:35Z</dcterms:modified>
</cp:coreProperties>
</file>