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028" y="-14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FITNESS ROOM ETIQUETTE </a:t>
            </a:r>
            <a:br>
              <a:rPr lang="en-US" dirty="0" smtClean="0"/>
            </a:br>
            <a:r>
              <a:rPr lang="en-US" dirty="0" smtClean="0"/>
              <a:t>101</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Documents and Settings\sgillesp\Local Settings\Temporary Internet Files\Content.IE5\VNNOBOZP\MP900399901[1].jpg"/>
          <p:cNvPicPr>
            <a:picLocks noChangeAspect="1" noChangeArrowheads="1"/>
          </p:cNvPicPr>
          <p:nvPr/>
        </p:nvPicPr>
        <p:blipFill>
          <a:blip r:embed="rId2" cstate="print"/>
          <a:srcRect/>
          <a:stretch>
            <a:fillRect/>
          </a:stretch>
        </p:blipFill>
        <p:spPr bwMode="auto">
          <a:xfrm flipH="1">
            <a:off x="685800" y="3733800"/>
            <a:ext cx="7848600" cy="21427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traffic flowing</a:t>
            </a:r>
            <a:endParaRPr lang="en-US" dirty="0"/>
          </a:p>
        </p:txBody>
      </p:sp>
      <p:sp>
        <p:nvSpPr>
          <p:cNvPr id="3" name="Content Placeholder 2"/>
          <p:cNvSpPr>
            <a:spLocks noGrp="1"/>
          </p:cNvSpPr>
          <p:nvPr>
            <p:ph sz="half" idx="1"/>
          </p:nvPr>
        </p:nvSpPr>
        <p:spPr>
          <a:xfrm>
            <a:off x="457200" y="1295400"/>
            <a:ext cx="4038600" cy="5105400"/>
          </a:xfrm>
        </p:spPr>
        <p:txBody>
          <a:bodyPr>
            <a:normAutofit fontScale="85000" lnSpcReduction="20000"/>
          </a:bodyPr>
          <a:lstStyle/>
          <a:p>
            <a:r>
              <a:rPr lang="en-US" dirty="0" smtClean="0"/>
              <a:t>The weight room is for training NOT visiting </a:t>
            </a:r>
          </a:p>
          <a:p>
            <a:r>
              <a:rPr lang="en-US" dirty="0" smtClean="0"/>
              <a:t>Don’t clog the pathways between machines or congregate with a dozen of your buddies in the free weight area. </a:t>
            </a:r>
          </a:p>
          <a:p>
            <a:r>
              <a:rPr lang="en-US" dirty="0" smtClean="0"/>
              <a:t>If you block space, someone may walk around you and inadvertently bump someone who's working out on a machine, causing the person to lose control and to drop a weight. This has happened before with serious consequences. </a:t>
            </a:r>
          </a:p>
        </p:txBody>
      </p:sp>
      <p:sp>
        <p:nvSpPr>
          <p:cNvPr id="4" name="Content Placeholder 3"/>
          <p:cNvSpPr>
            <a:spLocks noGrp="1"/>
          </p:cNvSpPr>
          <p:nvPr>
            <p:ph sz="half" idx="2"/>
          </p:nvPr>
        </p:nvSpPr>
        <p:spPr/>
        <p:txBody>
          <a:bodyPr>
            <a:normAutofit fontScale="85000" lnSpcReduction="20000"/>
          </a:bodyPr>
          <a:lstStyle/>
          <a:p>
            <a:endParaRPr lang="en-US"/>
          </a:p>
        </p:txBody>
      </p:sp>
      <p:pic>
        <p:nvPicPr>
          <p:cNvPr id="6146" name="Picture 2" descr="C:\Documents and Settings\sgillesp\Local Settings\Temporary Internet Files\Content.IE5\A05DZPNB\MC900233433[1].wmf"/>
          <p:cNvPicPr>
            <a:picLocks noChangeAspect="1" noChangeArrowheads="1"/>
          </p:cNvPicPr>
          <p:nvPr/>
        </p:nvPicPr>
        <p:blipFill>
          <a:blip r:embed="rId2" cstate="print"/>
          <a:srcRect/>
          <a:stretch>
            <a:fillRect/>
          </a:stretch>
        </p:blipFill>
        <p:spPr bwMode="auto">
          <a:xfrm>
            <a:off x="4572000" y="1524000"/>
            <a:ext cx="4595461" cy="4724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 a fountain hog…</a:t>
            </a:r>
            <a:endParaRPr lang="en-US" dirty="0"/>
          </a:p>
        </p:txBody>
      </p:sp>
      <p:sp>
        <p:nvSpPr>
          <p:cNvPr id="3" name="Content Placeholder 2"/>
          <p:cNvSpPr>
            <a:spLocks noGrp="1"/>
          </p:cNvSpPr>
          <p:nvPr>
            <p:ph sz="half" idx="1"/>
          </p:nvPr>
        </p:nvSpPr>
        <p:spPr/>
        <p:txBody>
          <a:bodyPr>
            <a:normAutofit fontScale="92500" lnSpcReduction="20000"/>
          </a:bodyPr>
          <a:lstStyle/>
          <a:p>
            <a:endParaRPr lang="en-US"/>
          </a:p>
        </p:txBody>
      </p:sp>
      <p:sp>
        <p:nvSpPr>
          <p:cNvPr id="4" name="Content Placeholder 3"/>
          <p:cNvSpPr>
            <a:spLocks noGrp="1"/>
          </p:cNvSpPr>
          <p:nvPr>
            <p:ph sz="half" idx="2"/>
          </p:nvPr>
        </p:nvSpPr>
        <p:spPr/>
        <p:txBody>
          <a:bodyPr>
            <a:normAutofit fontScale="92500" lnSpcReduction="20000"/>
          </a:bodyPr>
          <a:lstStyle/>
          <a:p>
            <a:r>
              <a:rPr lang="en-US" sz="3000" dirty="0" smtClean="0"/>
              <a:t>Don't stand at the drinking fountain trying to catch your breath.  Take a drink, and get back in line. </a:t>
            </a:r>
          </a:p>
          <a:p>
            <a:r>
              <a:rPr lang="en-US" sz="3000" dirty="0" smtClean="0"/>
              <a:t>Better yet, carry a water bottle in the weight room. </a:t>
            </a:r>
          </a:p>
          <a:p>
            <a:r>
              <a:rPr lang="en-US" sz="3000" dirty="0" smtClean="0"/>
              <a:t> When you do fill up your bottle, let everyone else in line get a drink first.</a:t>
            </a:r>
          </a:p>
          <a:p>
            <a:endParaRPr lang="en-US" dirty="0"/>
          </a:p>
        </p:txBody>
      </p:sp>
      <p:pic>
        <p:nvPicPr>
          <p:cNvPr id="7170" name="Picture 2" descr="C:\Documents and Settings\sgillesp\Local Settings\Temporary Internet Files\Content.IE5\OFO8OT4D\MC900332356[1].wmf"/>
          <p:cNvPicPr>
            <a:picLocks noChangeAspect="1" noChangeArrowheads="1"/>
          </p:cNvPicPr>
          <p:nvPr/>
        </p:nvPicPr>
        <p:blipFill>
          <a:blip r:embed="rId2" cstate="print"/>
          <a:srcRect/>
          <a:stretch>
            <a:fillRect/>
          </a:stretch>
        </p:blipFill>
        <p:spPr bwMode="auto">
          <a:xfrm>
            <a:off x="381000" y="1371600"/>
            <a:ext cx="4290814" cy="4953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Toting around your gym bag</a:t>
            </a:r>
            <a:br>
              <a:rPr lang="en-US" b="1" dirty="0" smtClean="0"/>
            </a:br>
            <a:endParaRPr lang="en-US" dirty="0"/>
          </a:p>
        </p:txBody>
      </p:sp>
      <p:sp>
        <p:nvSpPr>
          <p:cNvPr id="3" name="Content Placeholder 2"/>
          <p:cNvSpPr>
            <a:spLocks noGrp="1"/>
          </p:cNvSpPr>
          <p:nvPr>
            <p:ph sz="half" idx="1"/>
          </p:nvPr>
        </p:nvSpPr>
        <p:spPr/>
        <p:txBody>
          <a:bodyPr>
            <a:normAutofit lnSpcReduction="10000"/>
          </a:bodyPr>
          <a:lstStyle/>
          <a:p>
            <a:r>
              <a:rPr lang="en-US" dirty="0" smtClean="0"/>
              <a:t>Fitness tend to be crowded with equipment and people.</a:t>
            </a:r>
          </a:p>
          <a:p>
            <a:r>
              <a:rPr lang="en-US" dirty="0" smtClean="0"/>
              <a:t>The fewer things that are brought into the room…the better.</a:t>
            </a:r>
          </a:p>
          <a:p>
            <a:r>
              <a:rPr lang="en-US" dirty="0" smtClean="0"/>
              <a:t>You know those large hollowed-out cubes called lockers? That's where you store your gym bag.</a:t>
            </a:r>
          </a:p>
          <a:p>
            <a:endParaRPr lang="en-US" dirty="0"/>
          </a:p>
        </p:txBody>
      </p:sp>
      <p:sp>
        <p:nvSpPr>
          <p:cNvPr id="4" name="Content Placeholder 3"/>
          <p:cNvSpPr>
            <a:spLocks noGrp="1"/>
          </p:cNvSpPr>
          <p:nvPr>
            <p:ph sz="half" idx="2"/>
          </p:nvPr>
        </p:nvSpPr>
        <p:spPr/>
        <p:txBody>
          <a:bodyPr>
            <a:normAutofit lnSpcReduction="10000"/>
          </a:bodyPr>
          <a:lstStyle/>
          <a:p>
            <a:endParaRPr lang="en-US"/>
          </a:p>
        </p:txBody>
      </p:sp>
      <p:pic>
        <p:nvPicPr>
          <p:cNvPr id="9220" name="Picture 4" descr="C:\Documents and Settings\sgillesp\Local Settings\Temporary Internet Files\Content.IE5\5T0WGOZR\MC900057158[1].wmf"/>
          <p:cNvPicPr>
            <a:picLocks noChangeAspect="1" noChangeArrowheads="1"/>
          </p:cNvPicPr>
          <p:nvPr/>
        </p:nvPicPr>
        <p:blipFill>
          <a:blip r:embed="rId2" cstate="print"/>
          <a:srcRect/>
          <a:stretch>
            <a:fillRect/>
          </a:stretch>
        </p:blipFill>
        <p:spPr bwMode="auto">
          <a:xfrm>
            <a:off x="4648200" y="1524000"/>
            <a:ext cx="4069970" cy="4724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Treating the locker room like your own bathroom</a:t>
            </a:r>
            <a:br>
              <a:rPr lang="en-US" dirty="0" smtClean="0"/>
            </a:b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Don't take up three lockers and spread your clothing over the entire bench. Share with others. Shut your locker when you leave.</a:t>
            </a:r>
          </a:p>
          <a:p>
            <a:r>
              <a:rPr lang="en-US" dirty="0" smtClean="0"/>
              <a:t>Clean up after yourself.</a:t>
            </a:r>
          </a:p>
          <a:p>
            <a:r>
              <a:rPr lang="en-US" dirty="0" smtClean="0"/>
              <a:t>Don't leave your belongings in lockers overnight unless you have permission  to do so.</a:t>
            </a:r>
          </a:p>
          <a:p>
            <a:endParaRPr lang="en-US" dirty="0"/>
          </a:p>
        </p:txBody>
      </p:sp>
      <p:pic>
        <p:nvPicPr>
          <p:cNvPr id="10242" name="Picture 2" descr="C:\Documents and Settings\sgillesp\Local Settings\Temporary Internet Files\Content.IE5\5T0WGOZR\MP900446881[1].jpg"/>
          <p:cNvPicPr>
            <a:picLocks noGrp="1" noChangeAspect="1" noChangeArrowheads="1"/>
          </p:cNvPicPr>
          <p:nvPr>
            <p:ph sz="half" idx="1"/>
          </p:nvPr>
        </p:nvPicPr>
        <p:blipFill>
          <a:blip r:embed="rId2" cstate="print"/>
          <a:srcRect/>
          <a:stretch>
            <a:fillRect/>
          </a:stretch>
        </p:blipFill>
        <p:spPr bwMode="auto">
          <a:xfrm>
            <a:off x="457200" y="1600200"/>
            <a:ext cx="4038600" cy="4419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is etiquette?</a:t>
            </a:r>
            <a:br>
              <a:rPr lang="en-US" dirty="0" smtClean="0"/>
            </a:br>
            <a:r>
              <a:rPr lang="en-US" dirty="0" smtClean="0"/>
              <a:t>What is it meant to do?</a:t>
            </a:r>
            <a:endParaRPr lang="en-US" dirty="0"/>
          </a:p>
        </p:txBody>
      </p:sp>
      <p:sp>
        <p:nvSpPr>
          <p:cNvPr id="8" name="Content Placeholder 7"/>
          <p:cNvSpPr>
            <a:spLocks noGrp="1"/>
          </p:cNvSpPr>
          <p:nvPr>
            <p:ph idx="1"/>
          </p:nvPr>
        </p:nvSpPr>
        <p:spPr/>
        <p:txBody>
          <a:bodyPr>
            <a:normAutofit/>
          </a:bodyPr>
          <a:lstStyle/>
          <a:p>
            <a:r>
              <a:rPr lang="en-US" dirty="0" smtClean="0"/>
              <a:t>Etiquette is a prescribed or accepted code of usage and conduct for a given situation or environment.</a:t>
            </a:r>
          </a:p>
          <a:p>
            <a:r>
              <a:rPr lang="en-US" dirty="0" smtClean="0"/>
              <a:t>Etiquette is meant to help us interact with one another as we hold to common moral, social and community values in an atmosphere of mutual respect.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etiquette important?</a:t>
            </a:r>
            <a:endParaRPr lang="en-US" dirty="0"/>
          </a:p>
        </p:txBody>
      </p:sp>
      <p:sp>
        <p:nvSpPr>
          <p:cNvPr id="3" name="Content Placeholder 2"/>
          <p:cNvSpPr>
            <a:spLocks noGrp="1"/>
          </p:cNvSpPr>
          <p:nvPr>
            <p:ph idx="1"/>
          </p:nvPr>
        </p:nvSpPr>
        <p:spPr/>
        <p:txBody>
          <a:bodyPr/>
          <a:lstStyle/>
          <a:p>
            <a:r>
              <a:rPr lang="en-US" dirty="0" smtClean="0"/>
              <a:t>People tend to become angry or frustrated with others who do not follow accepted rules of etiquette.</a:t>
            </a:r>
          </a:p>
          <a:p>
            <a:r>
              <a:rPr lang="en-US" dirty="0" smtClean="0"/>
              <a:t>Notebook entry:</a:t>
            </a:r>
          </a:p>
          <a:p>
            <a:pPr lvl="1"/>
            <a:r>
              <a:rPr lang="en-US" dirty="0" smtClean="0"/>
              <a:t>Think of a situation that you have experienced where someone else (not you of course!) has not followed the rules of etiquette .  What was the result or this social faux-pas?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457201"/>
            <a:ext cx="7772400" cy="1676399"/>
          </a:xfrm>
        </p:spPr>
        <p:txBody>
          <a:bodyPr/>
          <a:lstStyle/>
          <a:p>
            <a:r>
              <a:rPr lang="en-US" dirty="0" smtClean="0"/>
              <a:t>Commonly accepted fitness etiquette </a:t>
            </a:r>
            <a:endParaRPr lang="en-US" dirty="0"/>
          </a:p>
        </p:txBody>
      </p:sp>
      <p:sp>
        <p:nvSpPr>
          <p:cNvPr id="8" name="Subtitle 7"/>
          <p:cNvSpPr>
            <a:spLocks noGrp="1"/>
          </p:cNvSpPr>
          <p:nvPr>
            <p:ph type="subTitle" idx="1"/>
          </p:nvPr>
        </p:nvSpPr>
        <p:spPr>
          <a:xfrm>
            <a:off x="685800" y="2209800"/>
            <a:ext cx="7924800" cy="4191000"/>
          </a:xfrm>
        </p:spPr>
        <p:txBody>
          <a:bodyPr>
            <a:normAutofit fontScale="77500" lnSpcReduction="20000"/>
          </a:bodyPr>
          <a:lstStyle/>
          <a:p>
            <a:pPr marL="514350" lvl="0" indent="-514350" algn="l">
              <a:buFont typeface="+mj-lt"/>
              <a:buAutoNum type="arabicPeriod"/>
            </a:pPr>
            <a:r>
              <a:rPr lang="en-US" sz="3400" b="1" dirty="0" smtClean="0">
                <a:solidFill>
                  <a:schemeClr val="tx1"/>
                </a:solidFill>
              </a:rPr>
              <a:t>Sharing equipment</a:t>
            </a:r>
          </a:p>
          <a:p>
            <a:pPr marL="514350" lvl="0" indent="-514350" algn="l">
              <a:buFont typeface="+mj-lt"/>
              <a:buAutoNum type="arabicPeriod"/>
            </a:pPr>
            <a:r>
              <a:rPr lang="en-US" sz="3400" b="1" dirty="0" smtClean="0">
                <a:solidFill>
                  <a:schemeClr val="tx1"/>
                </a:solidFill>
              </a:rPr>
              <a:t>Treat equipment with respect</a:t>
            </a:r>
            <a:endParaRPr lang="en-US" sz="3400" dirty="0" smtClean="0">
              <a:solidFill>
                <a:schemeClr val="tx1"/>
              </a:solidFill>
            </a:endParaRPr>
          </a:p>
          <a:p>
            <a:pPr marL="514350" lvl="0" indent="-514350" algn="l">
              <a:buFont typeface="+mj-lt"/>
              <a:buAutoNum type="arabicPeriod"/>
            </a:pPr>
            <a:r>
              <a:rPr lang="en-US" sz="3400" b="1" dirty="0" smtClean="0">
                <a:solidFill>
                  <a:schemeClr val="tx1"/>
                </a:solidFill>
              </a:rPr>
              <a:t>Unload your weight bar</a:t>
            </a:r>
          </a:p>
          <a:p>
            <a:pPr marL="514350" lvl="0" indent="-514350" algn="l">
              <a:buFont typeface="+mj-lt"/>
              <a:buAutoNum type="arabicPeriod"/>
            </a:pPr>
            <a:r>
              <a:rPr lang="en-US" sz="3400" b="1" dirty="0" smtClean="0">
                <a:solidFill>
                  <a:schemeClr val="tx1"/>
                </a:solidFill>
              </a:rPr>
              <a:t>Putt weights back where you found them</a:t>
            </a:r>
          </a:p>
          <a:p>
            <a:pPr marL="514350" lvl="0" indent="-514350" algn="l">
              <a:buFont typeface="+mj-lt"/>
              <a:buAutoNum type="arabicPeriod"/>
            </a:pPr>
            <a:r>
              <a:rPr lang="en-US" sz="3400" b="1" dirty="0" smtClean="0">
                <a:solidFill>
                  <a:schemeClr val="tx1"/>
                </a:solidFill>
              </a:rPr>
              <a:t>Keep your sweat to yourself</a:t>
            </a:r>
          </a:p>
          <a:p>
            <a:pPr marL="514350" lvl="0" indent="-514350" algn="l">
              <a:buFont typeface="+mj-lt"/>
              <a:buAutoNum type="arabicPeriod"/>
            </a:pPr>
            <a:r>
              <a:rPr lang="en-US" sz="3400" b="1" dirty="0" smtClean="0">
                <a:solidFill>
                  <a:schemeClr val="tx1"/>
                </a:solidFill>
              </a:rPr>
              <a:t>Keep traffic flowing</a:t>
            </a:r>
          </a:p>
          <a:p>
            <a:pPr marL="514350" lvl="0" indent="-514350" algn="l">
              <a:buFont typeface="+mj-lt"/>
              <a:buAutoNum type="arabicPeriod"/>
            </a:pPr>
            <a:r>
              <a:rPr lang="en-US" sz="3400" b="1" dirty="0" smtClean="0">
                <a:solidFill>
                  <a:schemeClr val="tx1"/>
                </a:solidFill>
              </a:rPr>
              <a:t>Don’t be a fountain hog</a:t>
            </a:r>
          </a:p>
          <a:p>
            <a:pPr marL="514350" lvl="0" indent="-514350" algn="l">
              <a:buFont typeface="+mj-lt"/>
              <a:buAutoNum type="arabicPeriod"/>
            </a:pPr>
            <a:r>
              <a:rPr lang="en-US" sz="3400" b="1" dirty="0" smtClean="0">
                <a:solidFill>
                  <a:schemeClr val="tx1"/>
                </a:solidFill>
              </a:rPr>
              <a:t>Toting around your gym bag</a:t>
            </a:r>
          </a:p>
          <a:p>
            <a:pPr marL="514350" lvl="0" indent="-514350" algn="l">
              <a:buFont typeface="+mj-lt"/>
              <a:buAutoNum type="arabicPeriod"/>
            </a:pPr>
            <a:r>
              <a:rPr lang="en-US" sz="3400" b="1" dirty="0" smtClean="0">
                <a:solidFill>
                  <a:schemeClr val="tx1"/>
                </a:solidFill>
              </a:rPr>
              <a:t>Treating the locker room like your own bathroom</a:t>
            </a:r>
            <a:endParaRPr lang="en-US" sz="34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Equipment</a:t>
            </a:r>
            <a:endParaRPr lang="en-US" dirty="0"/>
          </a:p>
        </p:txBody>
      </p:sp>
      <p:sp>
        <p:nvSpPr>
          <p:cNvPr id="3" name="Content Placeholder 2"/>
          <p:cNvSpPr>
            <a:spLocks noGrp="1"/>
          </p:cNvSpPr>
          <p:nvPr>
            <p:ph sz="half" idx="1"/>
          </p:nvPr>
        </p:nvSpPr>
        <p:spPr>
          <a:xfrm>
            <a:off x="457200" y="1600200"/>
            <a:ext cx="4572000" cy="4525963"/>
          </a:xfrm>
        </p:spPr>
        <p:txBody>
          <a:bodyPr>
            <a:normAutofit/>
          </a:bodyPr>
          <a:lstStyle/>
          <a:p>
            <a:r>
              <a:rPr lang="en-US" dirty="0" smtClean="0"/>
              <a:t>Weight equipment and dumbbells are considered communal property.</a:t>
            </a:r>
          </a:p>
          <a:p>
            <a:r>
              <a:rPr lang="en-US" dirty="0" smtClean="0"/>
              <a:t> Don't sit on a machine or retain possession of the dumbbells while you rest between sets.</a:t>
            </a:r>
          </a:p>
          <a:p>
            <a:r>
              <a:rPr lang="en-US" dirty="0" smtClean="0"/>
              <a:t>Let someone else sneak in for a set while you rest.</a:t>
            </a:r>
          </a:p>
        </p:txBody>
      </p:sp>
      <p:sp>
        <p:nvSpPr>
          <p:cNvPr id="4" name="Content Placeholder 3"/>
          <p:cNvSpPr>
            <a:spLocks noGrp="1"/>
          </p:cNvSpPr>
          <p:nvPr>
            <p:ph sz="half" idx="2"/>
          </p:nvPr>
        </p:nvSpPr>
        <p:spPr/>
        <p:txBody>
          <a:bodyPr>
            <a:normAutofit/>
          </a:bodyPr>
          <a:lstStyle/>
          <a:p>
            <a:endParaRPr lang="en-US"/>
          </a:p>
        </p:txBody>
      </p:sp>
      <p:pic>
        <p:nvPicPr>
          <p:cNvPr id="2050" name="Picture 2" descr="C:\Documents and Settings\sgillesp\Local Settings\Temporary Internet Files\Content.IE5\OFO8OT4D\MC900242169[1].wmf"/>
          <p:cNvPicPr>
            <a:picLocks noChangeAspect="1" noChangeArrowheads="1"/>
          </p:cNvPicPr>
          <p:nvPr/>
        </p:nvPicPr>
        <p:blipFill>
          <a:blip r:embed="rId2" cstate="print"/>
          <a:srcRect/>
          <a:stretch>
            <a:fillRect/>
          </a:stretch>
        </p:blipFill>
        <p:spPr bwMode="auto">
          <a:xfrm>
            <a:off x="5105400" y="1340414"/>
            <a:ext cx="3666780" cy="513658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 equipment with respect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Don’t drop weights on floor.</a:t>
            </a:r>
          </a:p>
          <a:p>
            <a:r>
              <a:rPr lang="en-US" dirty="0" smtClean="0"/>
              <a:t>Lower plates on weight machines gently so not to damage cables and plates.</a:t>
            </a:r>
          </a:p>
          <a:p>
            <a:r>
              <a:rPr lang="en-US" dirty="0" smtClean="0"/>
              <a:t>Taking proper care of the equipment makes it last longer and prevents it being out of commission for you and others.</a:t>
            </a:r>
            <a:endParaRPr lang="en-US" dirty="0"/>
          </a:p>
        </p:txBody>
      </p:sp>
      <p:sp>
        <p:nvSpPr>
          <p:cNvPr id="4" name="Content Placeholder 3"/>
          <p:cNvSpPr>
            <a:spLocks noGrp="1"/>
          </p:cNvSpPr>
          <p:nvPr>
            <p:ph sz="half" idx="2"/>
          </p:nvPr>
        </p:nvSpPr>
        <p:spPr/>
        <p:txBody>
          <a:bodyPr>
            <a:normAutofit fontScale="92500" lnSpcReduction="10000"/>
          </a:bodyPr>
          <a:lstStyle/>
          <a:p>
            <a:endParaRPr lang="en-US"/>
          </a:p>
        </p:txBody>
      </p:sp>
      <p:pic>
        <p:nvPicPr>
          <p:cNvPr id="8194" name="Picture 2" descr="C:\Documents and Settings\sgillesp\Local Settings\Temporary Internet Files\Content.IE5\OFO8OT4D\MC900301150[1].wmf"/>
          <p:cNvPicPr>
            <a:picLocks noChangeAspect="1" noChangeArrowheads="1"/>
          </p:cNvPicPr>
          <p:nvPr/>
        </p:nvPicPr>
        <p:blipFill>
          <a:blip r:embed="rId2" cstate="print"/>
          <a:srcRect/>
          <a:stretch>
            <a:fillRect/>
          </a:stretch>
        </p:blipFill>
        <p:spPr bwMode="auto">
          <a:xfrm>
            <a:off x="4648200" y="1524000"/>
            <a:ext cx="4260760" cy="4724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b="1" dirty="0" smtClean="0"/>
              <a:t>Unload your weight bar</a:t>
            </a:r>
            <a:br>
              <a:rPr lang="en-US" b="1" dirty="0" smtClean="0"/>
            </a:br>
            <a:endParaRPr lang="en-US" dirty="0"/>
          </a:p>
        </p:txBody>
      </p:sp>
      <p:sp>
        <p:nvSpPr>
          <p:cNvPr id="3" name="Content Placeholder 2"/>
          <p:cNvSpPr>
            <a:spLocks noGrp="1"/>
          </p:cNvSpPr>
          <p:nvPr>
            <p:ph sz="half" idx="1"/>
          </p:nvPr>
        </p:nvSpPr>
        <p:spPr/>
        <p:txBody>
          <a:bodyPr>
            <a:normAutofit fontScale="92500" lnSpcReduction="20000"/>
          </a:bodyPr>
          <a:lstStyle/>
          <a:p>
            <a:endParaRPr lang="en-US"/>
          </a:p>
        </p:txBody>
      </p:sp>
      <p:sp>
        <p:nvSpPr>
          <p:cNvPr id="4" name="Content Placeholder 3"/>
          <p:cNvSpPr>
            <a:spLocks noGrp="1"/>
          </p:cNvSpPr>
          <p:nvPr>
            <p:ph sz="half" idx="2"/>
          </p:nvPr>
        </p:nvSpPr>
        <p:spPr>
          <a:xfrm>
            <a:off x="4648200" y="914400"/>
            <a:ext cx="4038600" cy="5211763"/>
          </a:xfrm>
        </p:spPr>
        <p:txBody>
          <a:bodyPr>
            <a:normAutofit fontScale="92500" lnSpcReduction="20000"/>
          </a:bodyPr>
          <a:lstStyle/>
          <a:p>
            <a:r>
              <a:rPr lang="en-US" dirty="0" smtClean="0"/>
              <a:t>After you finish using a bar, leave it completely empty. </a:t>
            </a:r>
          </a:p>
          <a:p>
            <a:r>
              <a:rPr lang="en-US" dirty="0" smtClean="0"/>
              <a:t>Don't assume that everyone can lift the same amount of weight you can. Don't assume that the next person who comes along has the ability (or desire) to clean up after you. </a:t>
            </a:r>
          </a:p>
          <a:p>
            <a:r>
              <a:rPr lang="en-US" dirty="0" smtClean="0"/>
              <a:t>This clear-the-bar rule doesn't just apply to heavy lifters.</a:t>
            </a:r>
            <a:br>
              <a:rPr lang="en-US" dirty="0" smtClean="0"/>
            </a:br>
            <a:endParaRPr lang="en-US" dirty="0" smtClean="0"/>
          </a:p>
          <a:p>
            <a:endParaRPr lang="en-US" dirty="0" smtClean="0"/>
          </a:p>
        </p:txBody>
      </p:sp>
      <p:pic>
        <p:nvPicPr>
          <p:cNvPr id="3074" name="Picture 2" descr="C:\Documents and Settings\sgillesp\Local Settings\Temporary Internet Files\Content.IE5\VNNOBOZP\MC900191921[1].wmf"/>
          <p:cNvPicPr>
            <a:picLocks noChangeAspect="1" noChangeArrowheads="1"/>
          </p:cNvPicPr>
          <p:nvPr/>
        </p:nvPicPr>
        <p:blipFill>
          <a:blip r:embed="rId2" cstate="print"/>
          <a:srcRect/>
          <a:stretch>
            <a:fillRect/>
          </a:stretch>
        </p:blipFill>
        <p:spPr bwMode="auto">
          <a:xfrm rot="1854392">
            <a:off x="91044" y="2120572"/>
            <a:ext cx="4671588" cy="312948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smtClean="0"/>
              <a:t/>
            </a:r>
            <a:br>
              <a:rPr lang="en-US" b="1" dirty="0" smtClean="0"/>
            </a:br>
            <a:r>
              <a:rPr lang="en-US" b="1" dirty="0" smtClean="0"/>
              <a:t>Put weights back where you found them</a:t>
            </a:r>
            <a:br>
              <a:rPr lang="en-US" b="1" dirty="0" smtClean="0"/>
            </a:b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Never leave dumbbells or barbells on the floor when you're finished using them. Someone may trip on the weights. </a:t>
            </a:r>
          </a:p>
          <a:p>
            <a:r>
              <a:rPr lang="en-US" dirty="0" smtClean="0"/>
              <a:t>If you leave dumbbells on the floor between sets, </a:t>
            </a:r>
            <a:r>
              <a:rPr lang="en-US" dirty="0" err="1" smtClean="0"/>
              <a:t>criss</a:t>
            </a:r>
            <a:r>
              <a:rPr lang="en-US" dirty="0" smtClean="0"/>
              <a:t>-cross them or butt them up against the wall or the bench so that they can't roll away.</a:t>
            </a:r>
          </a:p>
        </p:txBody>
      </p:sp>
      <p:sp>
        <p:nvSpPr>
          <p:cNvPr id="4" name="Content Placeholder 3"/>
          <p:cNvSpPr>
            <a:spLocks noGrp="1"/>
          </p:cNvSpPr>
          <p:nvPr>
            <p:ph sz="half" idx="2"/>
          </p:nvPr>
        </p:nvSpPr>
        <p:spPr/>
        <p:txBody>
          <a:bodyPr>
            <a:normAutofit fontScale="92500" lnSpcReduction="10000"/>
          </a:bodyPr>
          <a:lstStyle/>
          <a:p>
            <a:endParaRPr lang="en-US"/>
          </a:p>
        </p:txBody>
      </p:sp>
      <p:pic>
        <p:nvPicPr>
          <p:cNvPr id="4098" name="Picture 2" descr="C:\Documents and Settings\sgillesp\Local Settings\Temporary Internet Files\Content.IE5\A05DZPNB\MP900177830[1].jpg"/>
          <p:cNvPicPr>
            <a:picLocks noChangeAspect="1" noChangeArrowheads="1"/>
          </p:cNvPicPr>
          <p:nvPr/>
        </p:nvPicPr>
        <p:blipFill>
          <a:blip r:embed="rId2" cstate="print"/>
          <a:srcRect/>
          <a:stretch>
            <a:fillRect/>
          </a:stretch>
        </p:blipFill>
        <p:spPr bwMode="auto">
          <a:xfrm>
            <a:off x="4572000" y="1676400"/>
            <a:ext cx="4267200" cy="4495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Keep your sweat to yourself</a:t>
            </a:r>
            <a:br>
              <a:rPr lang="en-US" sz="5400" b="1" dirty="0" smtClean="0"/>
            </a:br>
            <a:endParaRPr lang="en-US" sz="5400" dirty="0"/>
          </a:p>
        </p:txBody>
      </p:sp>
      <p:sp>
        <p:nvSpPr>
          <p:cNvPr id="3" name="Content Placeholder 2"/>
          <p:cNvSpPr>
            <a:spLocks noGrp="1"/>
          </p:cNvSpPr>
          <p:nvPr>
            <p:ph sz="half" idx="1"/>
          </p:nvPr>
        </p:nvSpPr>
        <p:spPr/>
        <p:txBody>
          <a:bodyPr>
            <a:normAutofit/>
          </a:bodyPr>
          <a:lstStyle/>
          <a:p>
            <a:endParaRPr lang="en-US"/>
          </a:p>
        </p:txBody>
      </p:sp>
      <p:sp>
        <p:nvSpPr>
          <p:cNvPr id="4" name="Content Placeholder 3"/>
          <p:cNvSpPr>
            <a:spLocks noGrp="1"/>
          </p:cNvSpPr>
          <p:nvPr>
            <p:ph sz="half" idx="2"/>
          </p:nvPr>
        </p:nvSpPr>
        <p:spPr>
          <a:xfrm>
            <a:off x="4648200" y="1143000"/>
            <a:ext cx="4038600" cy="4983163"/>
          </a:xfrm>
        </p:spPr>
        <p:txBody>
          <a:bodyPr>
            <a:normAutofit/>
          </a:bodyPr>
          <a:lstStyle/>
          <a:p>
            <a:r>
              <a:rPr lang="en-US" dirty="0" smtClean="0"/>
              <a:t>Carry a towel and wipe off any bench or machine you use it.</a:t>
            </a:r>
          </a:p>
          <a:p>
            <a:r>
              <a:rPr lang="en-US" dirty="0" smtClean="0"/>
              <a:t>Use the disinfectant that is provided </a:t>
            </a:r>
          </a:p>
          <a:p>
            <a:r>
              <a:rPr lang="en-US" dirty="0" smtClean="0"/>
              <a:t>If you forget to bring a towel, use your sweatshirt or the paper towels provided by the club.</a:t>
            </a:r>
            <a:br>
              <a:rPr lang="en-US" dirty="0" smtClean="0"/>
            </a:br>
            <a:endParaRPr lang="en-US" dirty="0" smtClean="0"/>
          </a:p>
          <a:p>
            <a:endParaRPr lang="en-US" dirty="0"/>
          </a:p>
        </p:txBody>
      </p:sp>
      <p:pic>
        <p:nvPicPr>
          <p:cNvPr id="5122" name="Picture 2" descr="C:\Documents and Settings\sgillesp\Local Settings\Temporary Internet Files\Content.IE5\5T0WGOZR\MC900040280[1].wmf"/>
          <p:cNvPicPr>
            <a:picLocks noChangeAspect="1" noChangeArrowheads="1"/>
          </p:cNvPicPr>
          <p:nvPr/>
        </p:nvPicPr>
        <p:blipFill>
          <a:blip r:embed="rId2" cstate="print"/>
          <a:srcRect/>
          <a:stretch>
            <a:fillRect/>
          </a:stretch>
        </p:blipFill>
        <p:spPr bwMode="auto">
          <a:xfrm>
            <a:off x="457200" y="914400"/>
            <a:ext cx="3581400" cy="520873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631</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FITNESS ROOM ETIQUETTE  101</vt:lpstr>
      <vt:lpstr>What is etiquette? What is it meant to do?</vt:lpstr>
      <vt:lpstr>Why is etiquette important?</vt:lpstr>
      <vt:lpstr>Commonly accepted fitness etiquette </vt:lpstr>
      <vt:lpstr>Sharing Equipment</vt:lpstr>
      <vt:lpstr>Treat equipment with respect</vt:lpstr>
      <vt:lpstr>Unload your weight bar </vt:lpstr>
      <vt:lpstr> Put weights back where you found them </vt:lpstr>
      <vt:lpstr>Keep your sweat to yourself </vt:lpstr>
      <vt:lpstr>Keep traffic flowing</vt:lpstr>
      <vt:lpstr>Don’t be a fountain hog…</vt:lpstr>
      <vt:lpstr>Toting around your gym bag </vt:lpstr>
      <vt:lpstr>Treating the locker room like your own bathroom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ROOM ETIQUETTE  101</dc:title>
  <dc:creator>Kate Weber</dc:creator>
  <cp:lastModifiedBy>Kate Weber</cp:lastModifiedBy>
  <cp:revision>12</cp:revision>
  <dcterms:created xsi:type="dcterms:W3CDTF">2006-08-16T00:00:00Z</dcterms:created>
  <dcterms:modified xsi:type="dcterms:W3CDTF">2013-04-18T21:27:37Z</dcterms:modified>
</cp:coreProperties>
</file>